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</p:sldIdLst>
  <p:sldSz cy="5143500" cx="9144000"/>
  <p:notesSz cx="6858000" cy="9144000"/>
  <p:embeddedFontLst>
    <p:embeddedFont>
      <p:font typeface="Amatic SC"/>
      <p:regular r:id="rId107"/>
      <p:bold r:id="rId108"/>
    </p:embeddedFont>
    <p:embeddedFont>
      <p:font typeface="Source Code Pro"/>
      <p:regular r:id="rId109"/>
      <p:bold r:id="rId110"/>
    </p:embeddedFont>
    <p:embeddedFont>
      <p:font typeface="Open Sans"/>
      <p:regular r:id="rId111"/>
      <p:bold r:id="rId112"/>
      <p:italic r:id="rId113"/>
      <p:boldItalic r:id="rId1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90D9994-6F41-4309-A851-DC7A2B38E5AD}">
  <a:tblStyle styleId="{090D9994-6F41-4309-A851-DC7A2B38E5A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A276AAA6-A3B8-49CD-87F1-C5D118AD5838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AmaticSC-regular.fntdata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font" Target="fonts/SourceCodePro-regular.fntdata"/><Relationship Id="rId108" Type="http://schemas.openxmlformats.org/officeDocument/2006/relationships/font" Target="fonts/AmaticSC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font" Target="fonts/OpenSans-boldItalic.fntdata"/><Relationship Id="rId18" Type="http://schemas.openxmlformats.org/officeDocument/2006/relationships/slide" Target="slides/slide13.xml"/><Relationship Id="rId113" Type="http://schemas.openxmlformats.org/officeDocument/2006/relationships/font" Target="fonts/OpenSans-italic.fntdata"/><Relationship Id="rId112" Type="http://schemas.openxmlformats.org/officeDocument/2006/relationships/font" Target="fonts/OpenSans-bold.fntdata"/><Relationship Id="rId111" Type="http://schemas.openxmlformats.org/officeDocument/2006/relationships/font" Target="fonts/OpenSans-regular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Shape 7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Shape 7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Shape 2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Shape 2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Shape 2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Shape 4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Shape 4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Shape 4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Shape 5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Shape 5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Shape 5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Shape 5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Shape 5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Shape 5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Shape 5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Shape 5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Shape 5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Shape 6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Shape 6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Shape 6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Shape 6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77187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5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://scielo.isciii.es/pdf/diges/v105n9/paciente.pdf" TargetMode="External"/><Relationship Id="rId4" Type="http://schemas.openxmlformats.org/officeDocument/2006/relationships/hyperlink" Target="http://www.innatia.com/s/c-problemas-vesicula-biliar/a-colecistitis-aguda.html" TargetMode="External"/><Relationship Id="rId5" Type="http://schemas.openxmlformats.org/officeDocument/2006/relationships/hyperlink" Target="http://sisbib.unmsm.edu.pe/bibvirtual/libros/medicina/cirugia/Tomo_I/Cap_18-1_Ves%C3%ADcula%20y%20V%C3%ADas%20Biliares.htm" TargetMode="External"/><Relationship Id="rId6" Type="http://schemas.openxmlformats.org/officeDocument/2006/relationships/hyperlink" Target="http://manualmerck.tripod.com/MMCap48.htm" TargetMode="External"/><Relationship Id="rId7" Type="http://schemas.openxmlformats.org/officeDocument/2006/relationships/hyperlink" Target="http://www.ferato.com/wiki/index.php/Bili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2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6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5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7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4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4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52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59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51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390750" y="280325"/>
            <a:ext cx="8362500" cy="4490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UNIVERSIDAD NACIONAL AUTONOMA DE MEXICO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FACULTAD DE ESTUDIOS SUPERIORES</a:t>
            </a: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IZTACALA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MEDICO CIRUJANO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SISTEMA DIGESTIVO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VESÍCULA BILIAR Y VIAS BILIARES EXTRAHEPATICAS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GRUPO: 1373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Integrantes: </a:t>
            </a:r>
          </a:p>
          <a:p>
            <a:pPr lvl="0" rt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Pérez Torres Astrith Alejandra </a:t>
            </a: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Maldonado Sánchez Raiza María </a:t>
            </a: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Tovar Espinosa Daniela </a:t>
            </a:r>
          </a:p>
          <a:p>
            <a:pPr lvl="0">
              <a:spcBef>
                <a:spcPts val="0"/>
              </a:spcBef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Guevara Guzmán Marlene Paloma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50" y="280325"/>
            <a:ext cx="1768574" cy="176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675" y="349875"/>
            <a:ext cx="1768575" cy="17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</a:t>
            </a:r>
            <a:r>
              <a:rPr lang="es"/>
              <a:t>ías biliares extrahepáticas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Shape 712"/>
          <p:cNvSpPr txBox="1"/>
          <p:nvPr>
            <p:ph type="title"/>
          </p:nvPr>
        </p:nvSpPr>
        <p:spPr>
          <a:xfrm>
            <a:off x="265500" y="268250"/>
            <a:ext cx="4045200" cy="1077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s" sz="1800" u="sng">
                <a:latin typeface="Arial"/>
                <a:ea typeface="Arial"/>
                <a:cs typeface="Arial"/>
                <a:sym typeface="Arial"/>
              </a:rPr>
              <a:t>Cálculos Biliares</a:t>
            </a:r>
          </a:p>
          <a:p>
            <a:pPr lvl="0">
              <a:spcBef>
                <a:spcPts val="0"/>
              </a:spcBef>
              <a:buNone/>
            </a:pPr>
            <a:r>
              <a:rPr b="0" lang="es" sz="18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Son depósitos sólidos que se forman dentro de la vesícula biliar.</a:t>
            </a:r>
          </a:p>
        </p:txBody>
      </p:sp>
      <p:sp>
        <p:nvSpPr>
          <p:cNvPr id="713" name="Shape 713"/>
          <p:cNvSpPr txBox="1"/>
          <p:nvPr>
            <p:ph idx="1" type="subTitle"/>
          </p:nvPr>
        </p:nvSpPr>
        <p:spPr>
          <a:xfrm>
            <a:off x="265500" y="1399599"/>
            <a:ext cx="4045200" cy="3417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1400"/>
              <a:t>Los </a:t>
            </a:r>
            <a:r>
              <a:rPr lang="es" sz="1400"/>
              <a:t>cálculos</a:t>
            </a:r>
            <a:r>
              <a:rPr lang="es" sz="1400"/>
              <a:t> se clasifican en dos: 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Cálculos de colesterol y cálculos pigmentarios.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l">
              <a:spcBef>
                <a:spcPts val="0"/>
              </a:spcBef>
              <a:buNone/>
            </a:pPr>
            <a:r>
              <a:rPr lang="es" sz="1400"/>
              <a:t>CAUSAS: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Diabetes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Transplantes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Cirrosis </a:t>
            </a:r>
            <a:r>
              <a:rPr lang="es" sz="1400"/>
              <a:t>hepática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714" name="Shape 7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15" name="Shape 7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7000" cy="38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Bibliografía y Mesografía</a:t>
            </a:r>
          </a:p>
        </p:txBody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Tratado de fisiología médica, Guyton y Hall, decimosegunda edición, ELSEVIER, 783-786.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Anatomía con orientación clínica, Keith L. Moore, Arthur F. Dalley, Anne M. Agur. Sexta edición, 277-290.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Histologia, Genesser, cuarta edición, editorial Panamericana, Argentina.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Histología Texto y Atlas color con Biología Celular y Molecular, Michael H. Ross, Wojciech Pawlina, sexta edición, Editorial medica Panamericana.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Antología del material de apoyo bibliográfico para profesores y alumnos, tomo I; Vesícula biliar, Vías biliares, 191-212.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Fisiología humana, Ganong, vigésimo tercera edición, 2010; 436- 440.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Fisiología de los aparatos y sistemas, Segarra E., 103-110.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http://scielo.isciii.es/pdf/diges/v105n9/paciente.pdf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>
                <a:solidFill>
                  <a:srgbClr val="000000"/>
                </a:solidFill>
                <a:highlight>
                  <a:srgbClr val="E5EBE4"/>
                </a:highlight>
                <a:latin typeface="Open Sans"/>
                <a:ea typeface="Open Sans"/>
                <a:cs typeface="Open Sans"/>
                <a:sym typeface="Open Sans"/>
                <a:hlinkClick r:id="rId4"/>
              </a:rPr>
              <a:t>http://www.innatia.com/s/c-problemas-vesicula-biliar/a-colecistitis-aguda.html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http://sisbib.unmsm.edu.pe/bibvirtual/libros/medicina/cirugia/Tomo_I/Cap_18-1_Ves%C3%ADcula%20y%20V%C3%ADas%20Biliares.htm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http://manualmerck.tripod.com/MMCap48.htm</a:t>
            </a:r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1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http://www.ferato.com/wiki/index.php/Bilis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subTitle"/>
          </p:nvPr>
        </p:nvSpPr>
        <p:spPr>
          <a:xfrm>
            <a:off x="265500" y="2268449"/>
            <a:ext cx="4045200" cy="1922399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buClr>
                <a:schemeClr val="accent1"/>
              </a:buClr>
              <a:buFont typeface="Open Sans"/>
              <a:buChar char="●"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Su principal función es la liberación de bilis hacia el tracto gastrointestinal .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1317" y="497624"/>
            <a:ext cx="3387175" cy="41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Aspe</a:t>
            </a:r>
            <a:r>
              <a:rPr lang="es"/>
              <a:t>ctos anatómicos de la vesícula biliar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subTitle"/>
          </p:nvPr>
        </p:nvSpPr>
        <p:spPr>
          <a:xfrm>
            <a:off x="265500" y="1194974"/>
            <a:ext cx="4045200" cy="2995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Órgano pequeño.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Puede almacenar alrededor de 30-60 mL de bilis.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asemeja a un saco con una abertura.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Divide: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fondo, el cuerpo, el infundibulo y el cuello.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Lavmayor parte del órgano forma el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cuerpo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418" y="152400"/>
            <a:ext cx="333065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subTitle"/>
          </p:nvPr>
        </p:nvSpPr>
        <p:spPr>
          <a:xfrm>
            <a:off x="265500" y="1299125"/>
            <a:ext cx="4045200" cy="342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peritoneo rodea completamente el fondo de la vesícula biliar y une su cuerpo  y su cuello al hígado.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Almacena y concentra bilis y la excreta en el momento adecuado. 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807650"/>
            <a:ext cx="4528499" cy="3528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Aspectos </a:t>
            </a:r>
            <a:r>
              <a:rPr lang="es"/>
              <a:t>anatómicos de las vías biliares extrahepáticas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idx="1" type="subTitle"/>
          </p:nvPr>
        </p:nvSpPr>
        <p:spPr>
          <a:xfrm>
            <a:off x="265500" y="1372675"/>
            <a:ext cx="4045200" cy="2796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unión de conductos empieza en el parénquima hepático y continúa hasta la formación de los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conductos hepáticos izquierdo y derecho.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589500"/>
            <a:ext cx="4528499" cy="3964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subTitle"/>
          </p:nvPr>
        </p:nvSpPr>
        <p:spPr>
          <a:xfrm>
            <a:off x="0" y="1475875"/>
            <a:ext cx="4310700" cy="271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Los dos conductos hepáticos se unen en el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hepático común.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su descenso, el conducto hepático común se une al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cístico,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que procede de la vesícula biliar.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5510" y="590550"/>
            <a:ext cx="39624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subTitle"/>
          </p:nvPr>
        </p:nvSpPr>
        <p:spPr>
          <a:xfrm>
            <a:off x="265500" y="1531800"/>
            <a:ext cx="4045200" cy="265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colédoco: 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forma al unir el conducto cístico y el conducto hepático común.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divide en 4 porciones: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Supraduodenal, Retroduodenal, Pancreático e Intraductal.</a:t>
            </a:r>
          </a:p>
        </p:txBody>
      </p:sp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957" y="433387"/>
            <a:ext cx="3971925" cy="42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Ubicaci</a:t>
            </a:r>
            <a:r>
              <a:rPr lang="es"/>
              <a:t>ón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title"/>
          </p:nvPr>
        </p:nvSpPr>
        <p:spPr>
          <a:xfrm>
            <a:off x="311700" y="794750"/>
            <a:ext cx="8520600" cy="3679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Etapas del proceso en el que participa la ves</a:t>
            </a:r>
            <a:r>
              <a:rPr lang="es"/>
              <a:t>ícula biliar y vías biliares extrahepáticas.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65500" y="211099"/>
            <a:ext cx="4045200" cy="1345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Vesícula biliar</a:t>
            </a:r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0" y="1556600"/>
            <a:ext cx="4310700" cy="331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encuentra en la fosa de la vesícula biliar.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Esta fosa poco profunda se encuentra en la unión de las porciones derecha e izquierda del hígado 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la cara inferior del lóbulo hepático derecho.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encuentra en el noveno cartílago costal.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6537" y="452437"/>
            <a:ext cx="3809999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265500" y="217350"/>
            <a:ext cx="4045200" cy="1660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</a:t>
            </a:r>
            <a:r>
              <a:rPr lang="es"/>
              <a:t>ías biliares extrahepáticas</a:t>
            </a:r>
          </a:p>
        </p:txBody>
      </p:sp>
      <p:sp>
        <p:nvSpPr>
          <p:cNvPr id="174" name="Shape 174"/>
          <p:cNvSpPr txBox="1"/>
          <p:nvPr>
            <p:ph idx="1" type="subTitle"/>
          </p:nvPr>
        </p:nvSpPr>
        <p:spPr>
          <a:xfrm>
            <a:off x="265500" y="1877849"/>
            <a:ext cx="4045200" cy="290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Situadas debajo de la cara inferior del hígado.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Ocupan el espacio infrahepatico.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Corresponde en la pared abdominal anterior,a la mitad derecha de la región epigástrica.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750" y="857499"/>
            <a:ext cx="4289250" cy="342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Forma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265500" y="305199"/>
            <a:ext cx="4045200" cy="1345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Ves</a:t>
            </a:r>
            <a:r>
              <a:rPr lang="es"/>
              <a:t>ícula biliar</a:t>
            </a:r>
          </a:p>
        </p:txBody>
      </p:sp>
      <p:sp>
        <p:nvSpPr>
          <p:cNvPr id="186" name="Shape 186"/>
          <p:cNvSpPr txBox="1"/>
          <p:nvPr>
            <p:ph idx="1" type="subTitle"/>
          </p:nvPr>
        </p:nvSpPr>
        <p:spPr>
          <a:xfrm>
            <a:off x="265500" y="1650700"/>
            <a:ext cx="4045200" cy="276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Forma de pera o gorro frigio.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 el cuello y el conducto cístico se encuentra una dilatación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 pelvis de la vesícula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 el lado izquierdo,se encuentra un ángulo entrante 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(ganglio cístico).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678" y="1023824"/>
            <a:ext cx="3802350" cy="309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265500" y="0"/>
            <a:ext cx="3921600" cy="1951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Vías biliares extrahepáticas</a:t>
            </a:r>
          </a:p>
        </p:txBody>
      </p:sp>
      <p:sp>
        <p:nvSpPr>
          <p:cNvPr id="193" name="Shape 193"/>
          <p:cNvSpPr txBox="1"/>
          <p:nvPr>
            <p:ph idx="1" type="subTitle"/>
          </p:nvPr>
        </p:nvSpPr>
        <p:spPr>
          <a:xfrm>
            <a:off x="265500" y="2360699"/>
            <a:ext cx="4045200" cy="2782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cístico: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Es inuoso, alternativamente abombado y estrechado.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hepatocolédoco: 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(conducto hepático y conducto colédoco), es cilíndrico.</a:t>
            </a: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749" y="741139"/>
            <a:ext cx="3921599" cy="412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L</a:t>
            </a:r>
            <a:r>
              <a:rPr lang="es"/>
              <a:t>ímites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265500" y="414799"/>
            <a:ext cx="4045200" cy="1345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Vesícula biliar</a:t>
            </a:r>
          </a:p>
        </p:txBody>
      </p:sp>
      <p:sp>
        <p:nvSpPr>
          <p:cNvPr id="205" name="Shape 205"/>
          <p:cNvSpPr txBox="1"/>
          <p:nvPr>
            <p:ph idx="1" type="subTitle"/>
          </p:nvPr>
        </p:nvSpPr>
        <p:spPr>
          <a:xfrm>
            <a:off x="265500" y="1760301"/>
            <a:ext cx="4045200" cy="2430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i="1" lang="es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*En posición decúbito: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Superior: 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Hígado.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Inferior: 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Colon transverso.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Anterior: 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Pared abdominal anterior.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Posterior: 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Primera o segunda porción del duodeno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067" y="1102726"/>
            <a:ext cx="3629374" cy="2938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Divisiones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265500" y="282499"/>
            <a:ext cx="4045200" cy="902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Ve</a:t>
            </a:r>
            <a:r>
              <a:rPr lang="es"/>
              <a:t>sícula biliar</a:t>
            </a:r>
          </a:p>
        </p:txBody>
      </p:sp>
      <p:sp>
        <p:nvSpPr>
          <p:cNvPr id="217" name="Shape 217"/>
          <p:cNvSpPr txBox="1"/>
          <p:nvPr>
            <p:ph idx="1" type="subTitle"/>
          </p:nvPr>
        </p:nvSpPr>
        <p:spPr>
          <a:xfrm>
            <a:off x="265500" y="1144200"/>
            <a:ext cx="4045200" cy="3695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fondo: 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la porción terminal redondeada y ancha.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cuerpo: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Es la porción principal y la más larga.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infundibulo: 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la zona de transición entre el cuerpo y el cuello. 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 cuello: 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el extremo más corto, estrecho y ahusado.</a:t>
            </a:r>
          </a:p>
        </p:txBody>
      </p:sp>
      <p:pic>
        <p:nvPicPr>
          <p:cNvPr id="218" name="Shape 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221" y="873562"/>
            <a:ext cx="3774099" cy="339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265500" y="246174"/>
            <a:ext cx="4045200" cy="1591799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</a:t>
            </a:r>
            <a:r>
              <a:rPr lang="es"/>
              <a:t>ías biliares extrahepáticas</a:t>
            </a:r>
          </a:p>
        </p:txBody>
      </p:sp>
      <p:sp>
        <p:nvSpPr>
          <p:cNvPr id="224" name="Shape 224"/>
          <p:cNvSpPr txBox="1"/>
          <p:nvPr>
            <p:ph idx="1" type="subTitle"/>
          </p:nvPr>
        </p:nvSpPr>
        <p:spPr>
          <a:xfrm>
            <a:off x="265500" y="2320824"/>
            <a:ext cx="4045200" cy="2553599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colector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Formado por el conducto hepático y el conducto colédoco.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Aparato diverticular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Representado por la vesícula biliar. </a:t>
            </a:r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408" y="579350"/>
            <a:ext cx="3596199" cy="398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265500" y="223300"/>
            <a:ext cx="4045200" cy="1182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Diges</a:t>
            </a:r>
            <a:r>
              <a:rPr lang="es"/>
              <a:t>tión</a:t>
            </a:r>
          </a:p>
        </p:txBody>
      </p:sp>
      <p:sp>
        <p:nvSpPr>
          <p:cNvPr id="69" name="Shape 69"/>
          <p:cNvSpPr txBox="1"/>
          <p:nvPr>
            <p:ph idx="1" type="subTitle"/>
          </p:nvPr>
        </p:nvSpPr>
        <p:spPr>
          <a:xfrm>
            <a:off x="265500" y="1665317"/>
            <a:ext cx="4045200" cy="247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*Cuando comemos: </a:t>
            </a:r>
          </a:p>
          <a:p>
            <a:pPr indent="-228600" lvl="0" marL="457200" rtl="0" algn="l">
              <a:spcBef>
                <a:spcPts val="0"/>
              </a:spcBef>
              <a:buClr>
                <a:schemeClr val="accent1"/>
              </a:buClr>
              <a:buFont typeface="Open Sans"/>
              <a:buChar char="●"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Se libera bilis por las vías biliares a la segunda porción del duodeno.</a:t>
            </a:r>
          </a:p>
          <a:p>
            <a:pPr indent="-228600" lvl="0" marL="457200" rtl="0" algn="l">
              <a:spcBef>
                <a:spcPts val="0"/>
              </a:spcBef>
              <a:buClr>
                <a:schemeClr val="accent1"/>
              </a:buClr>
              <a:buFont typeface="Open Sans"/>
              <a:buChar char="●"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Se mezcla con los lípidos.</a:t>
            </a:r>
          </a:p>
          <a:p>
            <a:pPr indent="-228600" lvl="0" marL="457200" rtl="0" algn="l">
              <a:spcBef>
                <a:spcPts val="0"/>
              </a:spcBef>
              <a:buClr>
                <a:schemeClr val="accent1"/>
              </a:buClr>
              <a:buFont typeface="Open Sans"/>
              <a:buChar char="●"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Los ácidos biliares descomponen los lípidos en el contenido acuoso del intestino.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175" y="152400"/>
            <a:ext cx="325100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Dimensiones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265500" y="351275"/>
            <a:ext cx="4045200" cy="1861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Ves</a:t>
            </a:r>
            <a:r>
              <a:rPr lang="es"/>
              <a:t>ícula biliar</a:t>
            </a:r>
          </a:p>
        </p:txBody>
      </p:sp>
      <p:sp>
        <p:nvSpPr>
          <p:cNvPr id="236" name="Shape 236"/>
          <p:cNvSpPr txBox="1"/>
          <p:nvPr>
            <p:ph idx="1" type="subTitle"/>
          </p:nvPr>
        </p:nvSpPr>
        <p:spPr>
          <a:xfrm>
            <a:off x="265500" y="2693225"/>
            <a:ext cx="4045200" cy="1497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Longitud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9 a 11 cm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Anchura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35 a 40 mm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Capacidad</a:t>
            </a: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50 a 60 ml</a:t>
            </a:r>
          </a:p>
        </p:txBody>
      </p:sp>
      <p:pic>
        <p:nvPicPr>
          <p:cNvPr id="237" name="Shape 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0695" y="869938"/>
            <a:ext cx="4045199" cy="340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265500" y="-460000"/>
            <a:ext cx="4045200" cy="2325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</a:t>
            </a:r>
            <a:r>
              <a:rPr lang="es"/>
              <a:t>ías biliares extrahepáticas</a:t>
            </a:r>
          </a:p>
        </p:txBody>
      </p:sp>
      <p:sp>
        <p:nvSpPr>
          <p:cNvPr id="243" name="Shape 243"/>
          <p:cNvSpPr txBox="1"/>
          <p:nvPr>
            <p:ph idx="1" type="subTitle"/>
          </p:nvPr>
        </p:nvSpPr>
        <p:spPr>
          <a:xfrm>
            <a:off x="265500" y="1865299"/>
            <a:ext cx="4045200" cy="2799599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❖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cístico</a:t>
            </a: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➢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Longitud: varía entre 33 y 45 mm</a:t>
            </a: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➢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Diámetro: 3 a 4 mm</a:t>
            </a: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❖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hepatocolédoco</a:t>
            </a:r>
          </a:p>
          <a:p>
            <a:pPr indent="-228600" lvl="1" marL="9144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➢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Longitud: 9 cm aproximadamente</a:t>
            </a:r>
          </a:p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■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hepático: 0.5 a 3 cm</a:t>
            </a: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453" y="549150"/>
            <a:ext cx="4045200" cy="40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subTitle"/>
          </p:nvPr>
        </p:nvSpPr>
        <p:spPr>
          <a:xfrm>
            <a:off x="265500" y="1342650"/>
            <a:ext cx="4045200" cy="3302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2" marL="13716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Open Sans"/>
              <a:buChar char="■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Conducto colédoco: 7.5 cm.</a:t>
            </a: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 Supraduodenal: 2.5 cm</a:t>
            </a: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*Retroduodenal: 2.5 cm</a:t>
            </a: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*Pancreático: 1 cm</a:t>
            </a: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*Intraduodenal: 2cm</a:t>
            </a: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61111"/>
              <a:buFont typeface="Arial"/>
              <a:buChar char="➢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Diámetro: 4 a 5 mm (ambos</a:t>
            </a:r>
            <a:r>
              <a:rPr lang="e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051" y="1047740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Relaciones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638750" y="1577725"/>
            <a:ext cx="26703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38750" y="2217975"/>
            <a:ext cx="67878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s" sz="1800"/>
              <a:t>Porción inferior (fondo)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s" sz="1800"/>
              <a:t>Porción media (cuerpo)</a:t>
            </a:r>
          </a:p>
          <a:p>
            <a:pPr indent="-342900" lvl="0" marL="457200">
              <a:spcBef>
                <a:spcPts val="0"/>
              </a:spcBef>
              <a:buSzPct val="100000"/>
              <a:buChar char="❖"/>
            </a:pPr>
            <a:r>
              <a:rPr lang="es" sz="1800"/>
              <a:t>Porción superior (cuello)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1350" y="792350"/>
            <a:ext cx="4185151" cy="31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>
            <p:ph type="title"/>
          </p:nvPr>
        </p:nvSpPr>
        <p:spPr>
          <a:xfrm>
            <a:off x="678450" y="1518700"/>
            <a:ext cx="30642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-"/>
            </a:pPr>
            <a:r>
              <a:rPr lang="es" sz="3600"/>
              <a:t>Vesícula Biliar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207675"/>
            <a:ext cx="30642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Porción inferior (fondo)</a:t>
            </a:r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032275"/>
            <a:ext cx="4530900" cy="3173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" sz="1800"/>
              <a:t>Se dirige hacia delante y abajo → corresponde a la escotadura cística del borde anterior del hígado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>
              <a:spcBef>
                <a:spcPts val="0"/>
              </a:spcBef>
              <a:buSzPct val="100000"/>
            </a:pPr>
            <a:r>
              <a:rPr lang="es" sz="1800"/>
              <a:t>Está en relación inmediata con la pared anterior del abdomen 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162" y="528962"/>
            <a:ext cx="4155624" cy="2144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Shape 271"/>
          <p:cNvPicPr preferRelativeResize="0"/>
          <p:nvPr/>
        </p:nvPicPr>
        <p:blipFill rotWithShape="1">
          <a:blip r:embed="rId4">
            <a:alphaModFix/>
          </a:blip>
          <a:srcRect b="16086" l="30790" r="28421" t="30468"/>
          <a:stretch/>
        </p:blipFill>
        <p:spPr>
          <a:xfrm>
            <a:off x="5449625" y="2672974"/>
            <a:ext cx="3109548" cy="22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Shape 272"/>
          <p:cNvSpPr/>
          <p:nvPr/>
        </p:nvSpPr>
        <p:spPr>
          <a:xfrm>
            <a:off x="1476912" y="4274575"/>
            <a:ext cx="3464400" cy="3834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2100">
                <a:latin typeface="Amatic SC"/>
                <a:ea typeface="Amatic SC"/>
                <a:cs typeface="Amatic SC"/>
                <a:sym typeface="Amatic SC"/>
              </a:rPr>
              <a:t>A nivel de la </a:t>
            </a:r>
            <a:r>
              <a:rPr lang="es" sz="2100">
                <a:latin typeface="Amatic SC"/>
                <a:ea typeface="Amatic SC"/>
                <a:cs typeface="Amatic SC"/>
                <a:sym typeface="Amatic SC"/>
              </a:rPr>
              <a:t>punta de la novena costilla</a:t>
            </a:r>
            <a:r>
              <a:rPr lang="es"/>
              <a:t> 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Porción media (cuerpo)</a:t>
            </a:r>
          </a:p>
        </p:txBody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311700" y="1389600"/>
            <a:ext cx="77187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"/>
              <a:t>Cara superior </a:t>
            </a:r>
          </a:p>
          <a:p>
            <a:pPr lvl="0" rtl="0">
              <a:spcBef>
                <a:spcPts val="0"/>
              </a:spcBef>
              <a:buNone/>
            </a:pPr>
            <a:r>
              <a:rPr lang="es">
                <a:latin typeface="Amatic SC"/>
                <a:ea typeface="Amatic SC"/>
                <a:cs typeface="Amatic SC"/>
                <a:sym typeface="Amatic SC"/>
              </a:rPr>
              <a:t>            </a:t>
            </a:r>
            <a:r>
              <a:rPr lang="es">
                <a:latin typeface="Amatic SC"/>
                <a:ea typeface="Amatic SC"/>
                <a:cs typeface="Amatic SC"/>
                <a:sym typeface="Amatic SC"/>
              </a:rPr>
              <a:t>→  </a:t>
            </a:r>
            <a:r>
              <a:rPr lang="es"/>
              <a:t>Tiene relación con el hígado</a:t>
            </a:r>
          </a:p>
          <a:p>
            <a:pPr indent="-342900" lvl="0" marL="457200" rtl="0">
              <a:spcBef>
                <a:spcPts val="0"/>
              </a:spcBef>
              <a:buSzPct val="100000"/>
            </a:pPr>
            <a:r>
              <a:rPr lang="es"/>
              <a:t>Cara inferior </a:t>
            </a:r>
          </a:p>
          <a:p>
            <a:pPr lvl="0" rtl="0">
              <a:spcBef>
                <a:spcPts val="0"/>
              </a:spcBef>
              <a:buNone/>
            </a:pPr>
            <a:r>
              <a:rPr lang="es">
                <a:latin typeface="Amatic SC"/>
                <a:ea typeface="Amatic SC"/>
                <a:cs typeface="Amatic SC"/>
                <a:sym typeface="Amatic SC"/>
              </a:rPr>
              <a:t>            →  </a:t>
            </a:r>
            <a:r>
              <a:rPr lang="es"/>
              <a:t>Tiene relación con:</a:t>
            </a:r>
          </a:p>
          <a:p>
            <a:pPr indent="-342900" lvl="0" marL="1371600" rtl="0">
              <a:spcBef>
                <a:spcPts val="0"/>
              </a:spcBef>
              <a:buSzPct val="100000"/>
              <a:buChar char="➢"/>
            </a:pPr>
            <a:r>
              <a:rPr lang="es"/>
              <a:t>Colón transverso (adelante)</a:t>
            </a:r>
          </a:p>
          <a:p>
            <a:pPr indent="-228600" lvl="0" marL="1371600">
              <a:spcBef>
                <a:spcPts val="0"/>
              </a:spcBef>
              <a:buChar char="➢"/>
            </a:pPr>
            <a:r>
              <a:rPr lang="es"/>
              <a:t>Parte superior del duodeno (detrás)</a:t>
            </a:r>
          </a:p>
        </p:txBody>
      </p:sp>
      <p:pic>
        <p:nvPicPr>
          <p:cNvPr id="279" name="Shape 279"/>
          <p:cNvPicPr preferRelativeResize="0"/>
          <p:nvPr/>
        </p:nvPicPr>
        <p:blipFill rotWithShape="1">
          <a:blip r:embed="rId3">
            <a:alphaModFix/>
          </a:blip>
          <a:srcRect b="19169" l="53349" r="23512" t="46078"/>
          <a:stretch/>
        </p:blipFill>
        <p:spPr>
          <a:xfrm>
            <a:off x="5538549" y="397450"/>
            <a:ext cx="3073298" cy="259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311700" y="292325"/>
            <a:ext cx="36846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Porción superior (cuello)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311700" y="1389600"/>
            <a:ext cx="49449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Ocupa el vértice de la fosita cística.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Situado en la parte más superior del borde libre del epiplón menor</a:t>
            </a:r>
          </a:p>
          <a:p>
            <a:pPr lvl="0" rtl="0">
              <a:spcBef>
                <a:spcPts val="0"/>
              </a:spcBef>
              <a:buNone/>
            </a:pPr>
            <a:r>
              <a:rPr lang="es">
                <a:latin typeface="Amatic SC"/>
                <a:ea typeface="Amatic SC"/>
                <a:cs typeface="Amatic SC"/>
                <a:sym typeface="Amatic SC"/>
              </a:rPr>
              <a:t> →  </a:t>
            </a:r>
            <a:r>
              <a:rPr lang="es"/>
              <a:t>Arriba: Rama derecha de la vena porta                                                          </a:t>
            </a:r>
            <a:r>
              <a:rPr lang="es">
                <a:latin typeface="Amatic SC"/>
                <a:ea typeface="Amatic SC"/>
                <a:cs typeface="Amatic SC"/>
                <a:sym typeface="Amatic SC"/>
              </a:rPr>
              <a:t>→</a:t>
            </a:r>
            <a:r>
              <a:rPr lang="es"/>
              <a:t> Abajo: Duodeno</a:t>
            </a:r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575" y="152375"/>
            <a:ext cx="2734449" cy="255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4137" y="2752625"/>
            <a:ext cx="2935325" cy="220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480950" y="1239175"/>
            <a:ext cx="5320800" cy="3634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Discurre por el espesor del epiplón menor (delante) y con la vena porta (derecha).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Está separado del conducto hepático por un ángulo de seno superior y hacia su terminación  con el conducto colédoco (10 a 25 mm)</a:t>
            </a:r>
          </a:p>
        </p:txBody>
      </p:sp>
      <p:sp>
        <p:nvSpPr>
          <p:cNvPr id="293" name="Shape 293"/>
          <p:cNvSpPr txBox="1"/>
          <p:nvPr/>
        </p:nvSpPr>
        <p:spPr>
          <a:xfrm>
            <a:off x="396325" y="298900"/>
            <a:ext cx="3543600" cy="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4" name="Shape 294"/>
          <p:cNvSpPr txBox="1"/>
          <p:nvPr>
            <p:ph type="title"/>
          </p:nvPr>
        </p:nvSpPr>
        <p:spPr>
          <a:xfrm>
            <a:off x="480950" y="298900"/>
            <a:ext cx="30642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Char char="-"/>
            </a:pPr>
            <a:r>
              <a:rPr lang="es" sz="3600"/>
              <a:t>Conducto Cístico</a:t>
            </a:r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35960" l="46072" r="32127" t="38250"/>
          <a:stretch/>
        </p:blipFill>
        <p:spPr>
          <a:xfrm>
            <a:off x="6018099" y="2767074"/>
            <a:ext cx="2700373" cy="17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4150" y="152400"/>
            <a:ext cx="2766600" cy="246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265500" y="1191541"/>
            <a:ext cx="4045200" cy="966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Absorci</a:t>
            </a:r>
            <a:r>
              <a:rPr lang="es"/>
              <a:t>ón</a:t>
            </a:r>
          </a:p>
        </p:txBody>
      </p:sp>
      <p:sp>
        <p:nvSpPr>
          <p:cNvPr id="76" name="Shape 76"/>
          <p:cNvSpPr txBox="1"/>
          <p:nvPr>
            <p:ph idx="1" type="subTitle"/>
          </p:nvPr>
        </p:nvSpPr>
        <p:spPr>
          <a:xfrm>
            <a:off x="265500" y="2690949"/>
            <a:ext cx="4045200" cy="149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algn="l">
              <a:spcBef>
                <a:spcPts val="0"/>
              </a:spcBef>
              <a:buClr>
                <a:schemeClr val="accent1"/>
              </a:buClr>
              <a:buFont typeface="Open Sans"/>
              <a:buChar char="●"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Después de la descomposición de los lípidos, las células del páncreas y de la mucosa intestinal lo los absorben.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7302" y="1051428"/>
            <a:ext cx="3634275" cy="304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265500" y="244525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Triángulo Hepatocístico</a:t>
            </a:r>
          </a:p>
        </p:txBody>
      </p:sp>
      <p:sp>
        <p:nvSpPr>
          <p:cNvPr id="302" name="Shape 302"/>
          <p:cNvSpPr txBox="1"/>
          <p:nvPr>
            <p:ph idx="1" type="subTitle"/>
          </p:nvPr>
        </p:nvSpPr>
        <p:spPr>
          <a:xfrm>
            <a:off x="199675" y="1954822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Borde </a:t>
            </a:r>
            <a:r>
              <a:rPr lang="es"/>
              <a:t>hepático</a:t>
            </a:r>
            <a:r>
              <a:rPr lang="es"/>
              <a:t>, conducto cístico y conducto </a:t>
            </a:r>
            <a:r>
              <a:rPr lang="es"/>
              <a:t>hepático</a:t>
            </a:r>
            <a:r>
              <a:rPr lang="es"/>
              <a:t> </a:t>
            </a:r>
            <a:r>
              <a:rPr lang="es"/>
              <a:t>común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362" y="711087"/>
            <a:ext cx="3857625" cy="349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4700" y="2986005"/>
            <a:ext cx="2826800" cy="211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Triángulo de Calot</a:t>
            </a:r>
          </a:p>
        </p:txBody>
      </p:sp>
      <p:sp>
        <p:nvSpPr>
          <p:cNvPr id="310" name="Shape 31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Conducto </a:t>
            </a:r>
            <a:r>
              <a:rPr lang="es"/>
              <a:t>Cístico</a:t>
            </a:r>
            <a:r>
              <a:rPr lang="es"/>
              <a:t>, conducto hepático </a:t>
            </a:r>
            <a:r>
              <a:rPr lang="es"/>
              <a:t>común</a:t>
            </a:r>
            <a:r>
              <a:rPr lang="es"/>
              <a:t> y </a:t>
            </a:r>
            <a:r>
              <a:rPr lang="es"/>
              <a:t>arteria</a:t>
            </a:r>
            <a:r>
              <a:rPr lang="es"/>
              <a:t> cística</a:t>
            </a: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500" y="951700"/>
            <a:ext cx="4528500" cy="2862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311700" y="226500"/>
            <a:ext cx="32991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57200" lvl="0" marL="457200">
              <a:spcBef>
                <a:spcPts val="0"/>
              </a:spcBef>
              <a:buSzPct val="100000"/>
              <a:buChar char="-"/>
            </a:pPr>
            <a:r>
              <a:rPr lang="es" sz="3600"/>
              <a:t>Conducto Hepático</a:t>
            </a:r>
          </a:p>
        </p:txBody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311700" y="1157675"/>
            <a:ext cx="47850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Situado en el espesor del epiplón menor.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En su origen cruza perpendicularmente la rama derecha de la arteria hepática y la rama derecha de la vena porta.</a:t>
            </a:r>
          </a:p>
          <a:p>
            <a:pPr indent="-228600" lvl="0" marL="457200">
              <a:spcBef>
                <a:spcPts val="0"/>
              </a:spcBef>
            </a:pPr>
            <a:r>
              <a:rPr lang="es"/>
              <a:t>Por debajo del hilio se situará en el lado anteroexterno del tronco de la vena porta</a:t>
            </a:r>
          </a:p>
        </p:txBody>
      </p:sp>
      <p:pic>
        <p:nvPicPr>
          <p:cNvPr id="318" name="Shape 318"/>
          <p:cNvPicPr preferRelativeResize="0"/>
          <p:nvPr/>
        </p:nvPicPr>
        <p:blipFill rotWithShape="1">
          <a:blip r:embed="rId3">
            <a:alphaModFix/>
          </a:blip>
          <a:srcRect b="27766" l="23140" r="40355" t="13368"/>
          <a:stretch/>
        </p:blipFill>
        <p:spPr>
          <a:xfrm>
            <a:off x="5096574" y="1053975"/>
            <a:ext cx="3733923" cy="338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311700" y="555600"/>
            <a:ext cx="32523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57200" lvl="0" marL="457200">
              <a:spcBef>
                <a:spcPts val="0"/>
              </a:spcBef>
              <a:buSzPct val="100000"/>
              <a:buChar char="-"/>
            </a:pPr>
            <a:r>
              <a:rPr lang="es" sz="3600"/>
              <a:t>Conducto Colédoco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311699" y="1389600"/>
            <a:ext cx="6056400" cy="41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s"/>
              <a:t>Porción retroduodenal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➢"/>
            </a:pPr>
            <a:r>
              <a:rPr lang="es" sz="1800"/>
              <a:t>Delante: Pared duodenal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➢"/>
            </a:pPr>
            <a:r>
              <a:rPr lang="es" sz="1800"/>
              <a:t>Detrás: vena cava inferior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➢"/>
            </a:pPr>
            <a:r>
              <a:rPr lang="es" sz="1800"/>
              <a:t>Inferior: lámina fibrosa de Treitz y ganglios linfáticos</a:t>
            </a:r>
          </a:p>
          <a:p>
            <a:pPr indent="-342900" lvl="1" marL="914400">
              <a:spcBef>
                <a:spcPts val="0"/>
              </a:spcBef>
              <a:buSzPct val="100000"/>
              <a:buChar char="➢"/>
            </a:pPr>
            <a:r>
              <a:rPr lang="es" sz="1800"/>
              <a:t>Izquierda </a:t>
            </a:r>
            <a:r>
              <a:rPr lang="es" sz="1800"/>
              <a:t>(ó hacia dentro): C</a:t>
            </a:r>
            <a:r>
              <a:rPr lang="es" sz="1800"/>
              <a:t>on la vena porta y con los vasos pancreaticoduodenales superiores</a:t>
            </a:r>
          </a:p>
        </p:txBody>
      </p:sp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8099" y="1069312"/>
            <a:ext cx="2349749" cy="300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/>
          <p:nvPr>
            <p:ph idx="1" type="body"/>
          </p:nvPr>
        </p:nvSpPr>
        <p:spPr>
          <a:xfrm>
            <a:off x="339900" y="515100"/>
            <a:ext cx="81888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s"/>
              <a:t>Porción retropancreática</a:t>
            </a:r>
          </a:p>
          <a:p>
            <a:pPr lvl="0" rtl="0">
              <a:spcBef>
                <a:spcPts val="0"/>
              </a:spcBef>
              <a:buNone/>
            </a:pPr>
            <a:r>
              <a:rPr lang="es"/>
              <a:t>Borde inferior de la primera porción del duodeno ---&gt; el punto en donde el conducto penetra en la pared de la segunda porción.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➢"/>
            </a:pPr>
            <a:r>
              <a:rPr lang="es" sz="1800"/>
              <a:t>Delante: Cabeza del páncreas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➢"/>
            </a:pPr>
            <a:r>
              <a:rPr lang="es" sz="1800"/>
              <a:t>Detrás: vena cava inferior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➢"/>
            </a:pPr>
            <a:r>
              <a:rPr lang="es" sz="1800"/>
              <a:t>Superior: borde inferior de la primera porción del duodeno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➢"/>
            </a:pPr>
            <a:r>
              <a:rPr lang="es" sz="1800"/>
              <a:t>Inferior: Borde interno de la segunda porción</a:t>
            </a:r>
          </a:p>
          <a:p>
            <a:pPr indent="-342900" lvl="1" marL="914400" rtl="0">
              <a:spcBef>
                <a:spcPts val="0"/>
              </a:spcBef>
              <a:buSzPct val="100000"/>
              <a:buChar char="➢"/>
            </a:pPr>
            <a:r>
              <a:rPr lang="es" sz="1800"/>
              <a:t>Dentro: Vena </a:t>
            </a:r>
            <a:r>
              <a:rPr lang="es" sz="1800"/>
              <a:t>mesentérica</a:t>
            </a:r>
            <a:r>
              <a:rPr lang="es" sz="1800"/>
              <a:t> superior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" type="body"/>
          </p:nvPr>
        </p:nvSpPr>
        <p:spPr>
          <a:xfrm>
            <a:off x="252312" y="743396"/>
            <a:ext cx="6135300" cy="440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❖"/>
            </a:pPr>
            <a:r>
              <a:rPr lang="es"/>
              <a:t>Porción intraparietal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s"/>
              <a:t>Longitud media: 15 mm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s"/>
              <a:t>Es la porción del conducto que está comprendida en el espesor de la pared posterointerna de la segunda porción del duodeno.</a:t>
            </a:r>
          </a:p>
          <a:p>
            <a:pPr indent="-228600" lvl="0" marL="457200" rtl="0">
              <a:spcBef>
                <a:spcPts val="0"/>
              </a:spcBef>
              <a:buChar char="❖"/>
            </a:pPr>
            <a:r>
              <a:rPr lang="es"/>
              <a:t>Desemboca en el intestino a nivel de la ampolla de Vater, en la zona denominada </a:t>
            </a:r>
            <a:r>
              <a:rPr lang="es"/>
              <a:t>carúncula</a:t>
            </a:r>
            <a:r>
              <a:rPr lang="es"/>
              <a:t> mayor, </a:t>
            </a:r>
            <a:r>
              <a:rPr lang="es"/>
              <a:t>comprendida por el Esfínter de Oddi 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612" y="1521700"/>
            <a:ext cx="2451586" cy="21001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Medios de Fijación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57200" lvl="0" marL="457200">
              <a:spcBef>
                <a:spcPts val="0"/>
              </a:spcBef>
              <a:buSzPct val="100000"/>
              <a:buChar char="-"/>
            </a:pPr>
            <a:r>
              <a:rPr lang="es" sz="3600"/>
              <a:t>Vesícula Biliar</a:t>
            </a:r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55350" y="1380200"/>
            <a:ext cx="8433300" cy="860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Adherida al hígado por medio de </a:t>
            </a:r>
            <a:r>
              <a:rPr lang="es" u="sng"/>
              <a:t>vasos</a:t>
            </a:r>
            <a:r>
              <a:rPr lang="es"/>
              <a:t> </a:t>
            </a:r>
            <a:r>
              <a:rPr lang="es">
                <a:latin typeface="Amatic SC"/>
                <a:ea typeface="Amatic SC"/>
                <a:cs typeface="Amatic SC"/>
                <a:sym typeface="Amatic SC"/>
              </a:rPr>
              <a:t>→</a:t>
            </a:r>
            <a:r>
              <a:rPr lang="es"/>
              <a:t> glándula hepática o retornan de ella</a:t>
            </a:r>
            <a:r>
              <a:rPr lang="es" u="sng"/>
              <a:t> </a:t>
            </a:r>
          </a:p>
        </p:txBody>
      </p:sp>
      <p:sp>
        <p:nvSpPr>
          <p:cNvPr id="348" name="Shape 348"/>
          <p:cNvSpPr/>
          <p:nvPr/>
        </p:nvSpPr>
        <p:spPr>
          <a:xfrm>
            <a:off x="4325525" y="2240300"/>
            <a:ext cx="4156200" cy="1006200"/>
          </a:xfrm>
          <a:prstGeom prst="roundRect">
            <a:avLst>
              <a:gd fmla="val 16667" name="adj"/>
            </a:avLst>
          </a:prstGeom>
          <a:solidFill>
            <a:srgbClr val="00EBB9"/>
          </a:solidFill>
          <a:ln cap="flat" cmpd="sng" w="3810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s" sz="2400">
                <a:solidFill>
                  <a:srgbClr val="666666"/>
                </a:solidFill>
                <a:latin typeface="Amatic SC"/>
                <a:ea typeface="Amatic SC"/>
                <a:cs typeface="Amatic SC"/>
                <a:sym typeface="Amatic SC"/>
              </a:rPr>
              <a:t>Cara inferior del hígado por el peritoneo que cubre esta cara</a:t>
            </a:r>
          </a:p>
        </p:txBody>
      </p:sp>
      <p:pic>
        <p:nvPicPr>
          <p:cNvPr id="349" name="Shape 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800" y="2309200"/>
            <a:ext cx="3209786" cy="259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type="title"/>
          </p:nvPr>
        </p:nvSpPr>
        <p:spPr>
          <a:xfrm>
            <a:off x="311700" y="555600"/>
            <a:ext cx="37695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57200" lvl="0" marL="457200">
              <a:spcBef>
                <a:spcPts val="0"/>
              </a:spcBef>
              <a:buSzPct val="100000"/>
              <a:buChar char="-"/>
            </a:pPr>
            <a:r>
              <a:rPr lang="es" sz="3600"/>
              <a:t>Vías extrahepáticas</a:t>
            </a:r>
          </a:p>
        </p:txBody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311700" y="1389600"/>
            <a:ext cx="77187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Conducto cístico, conducto hepático y colédoco  </a:t>
            </a:r>
            <a:r>
              <a:rPr lang="es">
                <a:latin typeface="Amatic SC"/>
                <a:ea typeface="Amatic SC"/>
                <a:cs typeface="Amatic SC"/>
                <a:sym typeface="Amatic SC"/>
              </a:rPr>
              <a:t>→</a:t>
            </a:r>
            <a:r>
              <a:rPr lang="es"/>
              <a:t>Desdoblamiento del </a:t>
            </a:r>
            <a:r>
              <a:rPr lang="es" u="sng"/>
              <a:t>epiplón menor</a:t>
            </a:r>
            <a:r>
              <a:rPr lang="es"/>
              <a:t> </a:t>
            </a:r>
          </a:p>
        </p:txBody>
      </p:sp>
      <p:sp>
        <p:nvSpPr>
          <p:cNvPr id="356" name="Shape 356"/>
          <p:cNvSpPr/>
          <p:nvPr/>
        </p:nvSpPr>
        <p:spPr>
          <a:xfrm>
            <a:off x="517275" y="2249700"/>
            <a:ext cx="4306500" cy="1119000"/>
          </a:xfrm>
          <a:prstGeom prst="roundRect">
            <a:avLst>
              <a:gd fmla="val 16667" name="adj"/>
            </a:avLst>
          </a:prstGeom>
          <a:solidFill>
            <a:srgbClr val="00EBB9"/>
          </a:solidFill>
          <a:ln cap="flat" cmpd="sng" w="38100">
            <a:solidFill>
              <a:schemeClr val="lt1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2400">
                <a:solidFill>
                  <a:srgbClr val="666666"/>
                </a:solidFill>
                <a:latin typeface="Amatic SC"/>
                <a:ea typeface="Amatic SC"/>
                <a:cs typeface="Amatic SC"/>
                <a:sym typeface="Amatic SC"/>
              </a:rPr>
              <a:t>Colédoco: En la cara posterior de la primera porción del duodeno y de la cabeza del páncreas</a:t>
            </a:r>
          </a:p>
        </p:txBody>
      </p:sp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8175" y="2099400"/>
            <a:ext cx="3447500" cy="27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Irrigación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Funciones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141875"/>
            <a:ext cx="49353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600"/>
              <a:t>-Vesícula Biliar Y Conducto Cístico</a:t>
            </a:r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227050" y="844225"/>
            <a:ext cx="22932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Tronco Celiaco</a:t>
            </a:r>
          </a:p>
        </p:txBody>
      </p:sp>
      <p:cxnSp>
        <p:nvCxnSpPr>
          <p:cNvPr id="369" name="Shape 369"/>
          <p:cNvCxnSpPr>
            <a:stCxn id="368" idx="3"/>
          </p:cNvCxnSpPr>
          <p:nvPr/>
        </p:nvCxnSpPr>
        <p:spPr>
          <a:xfrm flipH="1" rot="10800000">
            <a:off x="2520250" y="1243675"/>
            <a:ext cx="7614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0" name="Shape 370"/>
          <p:cNvSpPr txBox="1"/>
          <p:nvPr>
            <p:ph idx="1" type="body"/>
          </p:nvPr>
        </p:nvSpPr>
        <p:spPr>
          <a:xfrm>
            <a:off x="3281650" y="897575"/>
            <a:ext cx="30999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Font typeface="Amatic SC"/>
              <a:buAutoNum type="alphaUcPeriod"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hepática común</a:t>
            </a:r>
          </a:p>
        </p:txBody>
      </p:sp>
      <p:cxnSp>
        <p:nvCxnSpPr>
          <p:cNvPr id="371" name="Shape 371"/>
          <p:cNvCxnSpPr/>
          <p:nvPr/>
        </p:nvCxnSpPr>
        <p:spPr>
          <a:xfrm flipH="1" rot="10800000">
            <a:off x="6057775" y="1298225"/>
            <a:ext cx="7614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2" name="Shape 372"/>
          <p:cNvSpPr txBox="1"/>
          <p:nvPr>
            <p:ph idx="1" type="body"/>
          </p:nvPr>
        </p:nvSpPr>
        <p:spPr>
          <a:xfrm>
            <a:off x="6577375" y="843025"/>
            <a:ext cx="24021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buSzPct val="100000"/>
              <a:buFont typeface="Amatic SC"/>
              <a:buAutoNum type="alphaUcPeriod"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Hepática propia</a:t>
            </a:r>
          </a:p>
        </p:txBody>
      </p:sp>
      <p:cxnSp>
        <p:nvCxnSpPr>
          <p:cNvPr id="373" name="Shape 373"/>
          <p:cNvCxnSpPr/>
          <p:nvPr/>
        </p:nvCxnSpPr>
        <p:spPr>
          <a:xfrm rot="10800000">
            <a:off x="3403862" y="2205050"/>
            <a:ext cx="709200" cy="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4" name="Shape 374"/>
          <p:cNvSpPr txBox="1"/>
          <p:nvPr>
            <p:ph idx="1" type="body"/>
          </p:nvPr>
        </p:nvSpPr>
        <p:spPr>
          <a:xfrm>
            <a:off x="4203175" y="1808000"/>
            <a:ext cx="30999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Font typeface="Amatic SC"/>
              <a:buAutoNum type="alphaUcPeriod"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hepática derecha</a:t>
            </a:r>
          </a:p>
        </p:txBody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1754375" y="1780725"/>
            <a:ext cx="15594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Font typeface="Amatic SC"/>
              <a:buAutoNum type="alphaUcPeriod"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Cística</a:t>
            </a:r>
          </a:p>
        </p:txBody>
      </p:sp>
      <p:cxnSp>
        <p:nvCxnSpPr>
          <p:cNvPr id="376" name="Shape 376"/>
          <p:cNvCxnSpPr/>
          <p:nvPr/>
        </p:nvCxnSpPr>
        <p:spPr>
          <a:xfrm flipH="1">
            <a:off x="6898725" y="1779550"/>
            <a:ext cx="633300" cy="4305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77" name="Shape 377"/>
          <p:cNvSpPr txBox="1"/>
          <p:nvPr>
            <p:ph type="title"/>
          </p:nvPr>
        </p:nvSpPr>
        <p:spPr>
          <a:xfrm>
            <a:off x="227050" y="2584425"/>
            <a:ext cx="72486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600"/>
              <a:t>-Conducto Hepático Común y Conducto Colédoco</a:t>
            </a:r>
          </a:p>
        </p:txBody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180075" y="3227275"/>
            <a:ext cx="22932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Tronco Celiaco</a:t>
            </a:r>
          </a:p>
        </p:txBody>
      </p:sp>
      <p:cxnSp>
        <p:nvCxnSpPr>
          <p:cNvPr id="379" name="Shape 379"/>
          <p:cNvCxnSpPr/>
          <p:nvPr/>
        </p:nvCxnSpPr>
        <p:spPr>
          <a:xfrm flipH="1" rot="10800000">
            <a:off x="2313425" y="3627925"/>
            <a:ext cx="7614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0" name="Shape 380"/>
          <p:cNvSpPr txBox="1"/>
          <p:nvPr>
            <p:ph idx="1" type="body"/>
          </p:nvPr>
        </p:nvSpPr>
        <p:spPr>
          <a:xfrm>
            <a:off x="3151975" y="3227275"/>
            <a:ext cx="30999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Font typeface="Amatic SC"/>
              <a:buAutoNum type="alphaUcPeriod"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hepática común</a:t>
            </a:r>
          </a:p>
        </p:txBody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251875" y="3227275"/>
            <a:ext cx="30999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 algn="ctr">
              <a:spcBef>
                <a:spcPts val="0"/>
              </a:spcBef>
              <a:buSzPct val="100000"/>
              <a:buFont typeface="Amatic SC"/>
              <a:buAutoNum type="alphaUcPeriod"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Hepática propia</a:t>
            </a:r>
          </a:p>
        </p:txBody>
      </p:sp>
      <p:cxnSp>
        <p:nvCxnSpPr>
          <p:cNvPr id="382" name="Shape 382"/>
          <p:cNvCxnSpPr/>
          <p:nvPr/>
        </p:nvCxnSpPr>
        <p:spPr>
          <a:xfrm flipH="1" rot="10800000">
            <a:off x="5815975" y="3627925"/>
            <a:ext cx="7614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3" name="Shape 383"/>
          <p:cNvSpPr txBox="1"/>
          <p:nvPr>
            <p:ph idx="1" type="body"/>
          </p:nvPr>
        </p:nvSpPr>
        <p:spPr>
          <a:xfrm>
            <a:off x="5925900" y="4103700"/>
            <a:ext cx="30063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Font typeface="Amatic SC"/>
              <a:buAutoNum type="alphaUcPeriod"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gastroduodenal</a:t>
            </a:r>
          </a:p>
        </p:txBody>
      </p:sp>
      <p:cxnSp>
        <p:nvCxnSpPr>
          <p:cNvPr id="384" name="Shape 384"/>
          <p:cNvCxnSpPr/>
          <p:nvPr/>
        </p:nvCxnSpPr>
        <p:spPr>
          <a:xfrm>
            <a:off x="5815975" y="3842925"/>
            <a:ext cx="578100" cy="322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85" name="Shape 385"/>
          <p:cNvCxnSpPr/>
          <p:nvPr/>
        </p:nvCxnSpPr>
        <p:spPr>
          <a:xfrm rot="10800000">
            <a:off x="5173587" y="4500737"/>
            <a:ext cx="709200" cy="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6" name="Shape 386"/>
          <p:cNvSpPr txBox="1"/>
          <p:nvPr>
            <p:ph idx="1" type="body"/>
          </p:nvPr>
        </p:nvSpPr>
        <p:spPr>
          <a:xfrm>
            <a:off x="832675" y="3842925"/>
            <a:ext cx="49833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457200" lvl="0" marL="457200" rtl="0">
              <a:spcBef>
                <a:spcPts val="0"/>
              </a:spcBef>
              <a:buSzPct val="100000"/>
              <a:buFont typeface="Amatic SC"/>
              <a:buAutoNum type="alphaUcPeriod"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pancreatoduodenal superior posterior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Shape 391"/>
          <p:cNvPicPr preferRelativeResize="0"/>
          <p:nvPr/>
        </p:nvPicPr>
        <p:blipFill rotWithShape="1">
          <a:blip r:embed="rId3">
            <a:alphaModFix/>
          </a:blip>
          <a:srcRect b="8463" l="24889" r="28131" t="11086"/>
          <a:stretch/>
        </p:blipFill>
        <p:spPr>
          <a:xfrm>
            <a:off x="1955849" y="0"/>
            <a:ext cx="53422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Drenaje Venoso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 txBox="1"/>
          <p:nvPr>
            <p:ph type="title"/>
          </p:nvPr>
        </p:nvSpPr>
        <p:spPr>
          <a:xfrm>
            <a:off x="264700" y="76025"/>
            <a:ext cx="51798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457200" lvl="0" marL="457200">
              <a:spcBef>
                <a:spcPts val="0"/>
              </a:spcBef>
              <a:buSzPct val="100000"/>
              <a:buChar char="-"/>
            </a:pPr>
            <a:r>
              <a:rPr lang="es" sz="3600"/>
              <a:t>Vesícula Biliar y conducto cístico</a:t>
            </a:r>
          </a:p>
        </p:txBody>
      </p:sp>
      <p:sp>
        <p:nvSpPr>
          <p:cNvPr id="402" name="Shape 402"/>
          <p:cNvSpPr txBox="1"/>
          <p:nvPr>
            <p:ph idx="1" type="body"/>
          </p:nvPr>
        </p:nvSpPr>
        <p:spPr>
          <a:xfrm>
            <a:off x="405675" y="876562"/>
            <a:ext cx="32898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Vena cística</a:t>
            </a:r>
          </a:p>
        </p:txBody>
      </p:sp>
      <p:cxnSp>
        <p:nvCxnSpPr>
          <p:cNvPr id="403" name="Shape 403"/>
          <p:cNvCxnSpPr/>
          <p:nvPr/>
        </p:nvCxnSpPr>
        <p:spPr>
          <a:xfrm flipH="1" rot="10800000">
            <a:off x="2257000" y="1277212"/>
            <a:ext cx="7614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04" name="Shape 404"/>
          <p:cNvSpPr txBox="1"/>
          <p:nvPr>
            <p:ph idx="1" type="body"/>
          </p:nvPr>
        </p:nvSpPr>
        <p:spPr>
          <a:xfrm>
            <a:off x="3090600" y="876562"/>
            <a:ext cx="32898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Vena Porta hepática</a:t>
            </a:r>
          </a:p>
        </p:txBody>
      </p:sp>
      <p:pic>
        <p:nvPicPr>
          <p:cNvPr id="405" name="Shape 4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25" y="1680275"/>
            <a:ext cx="4821950" cy="321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Shape 406"/>
          <p:cNvSpPr/>
          <p:nvPr/>
        </p:nvSpPr>
        <p:spPr>
          <a:xfrm>
            <a:off x="5707800" y="1680275"/>
            <a:ext cx="3102900" cy="1557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Venas superficiales (inferiores)</a:t>
            </a:r>
          </a:p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Son satélites de las arterias; desembocan en la rama derecha de la vena porta hepática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7" name="Shape 407"/>
          <p:cNvSpPr/>
          <p:nvPr/>
        </p:nvSpPr>
        <p:spPr>
          <a:xfrm>
            <a:off x="5775575" y="3421800"/>
            <a:ext cx="3102900" cy="1557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Venas profundas (superiores)</a:t>
            </a:r>
          </a:p>
          <a:p>
            <a:pPr lvl="0" rtl="0">
              <a:spcBef>
                <a:spcPts val="0"/>
              </a:spcBef>
              <a:buNone/>
            </a:pPr>
            <a:r>
              <a:rPr lang="es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Cara superior del cuerpo de la vesícula biliar → hígado = venas porta accesorias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5982000" y="870275"/>
            <a:ext cx="2554500" cy="663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3600">
                <a:latin typeface="Amatic SC"/>
                <a:ea typeface="Amatic SC"/>
                <a:cs typeface="Amatic SC"/>
                <a:sym typeface="Amatic SC"/>
              </a:rPr>
              <a:t>VESÍCULA BILIAR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idx="1" type="body"/>
          </p:nvPr>
        </p:nvSpPr>
        <p:spPr>
          <a:xfrm>
            <a:off x="693500" y="1321625"/>
            <a:ext cx="2554500" cy="663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3600">
                <a:latin typeface="Amatic SC"/>
                <a:ea typeface="Amatic SC"/>
                <a:cs typeface="Amatic SC"/>
                <a:sym typeface="Amatic SC"/>
              </a:rPr>
              <a:t>Conducto Cístico</a:t>
            </a:r>
          </a:p>
        </p:txBody>
      </p:sp>
      <p:sp>
        <p:nvSpPr>
          <p:cNvPr id="414" name="Shape 414"/>
          <p:cNvSpPr/>
          <p:nvPr/>
        </p:nvSpPr>
        <p:spPr>
          <a:xfrm>
            <a:off x="3704925" y="1133925"/>
            <a:ext cx="4372500" cy="946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Venas císticas (superiormente) y en la vena porta hepática (inferiormente)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15" name="Shape 415"/>
          <p:cNvSpPr txBox="1"/>
          <p:nvPr>
            <p:ph idx="1" type="body"/>
          </p:nvPr>
        </p:nvSpPr>
        <p:spPr>
          <a:xfrm>
            <a:off x="593900" y="2809250"/>
            <a:ext cx="2753700" cy="663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 sz="3600">
                <a:latin typeface="Amatic SC"/>
                <a:ea typeface="Amatic SC"/>
                <a:cs typeface="Amatic SC"/>
                <a:sym typeface="Amatic SC"/>
              </a:rPr>
              <a:t>Conducto Colédoco</a:t>
            </a:r>
          </a:p>
        </p:txBody>
      </p:sp>
      <p:sp>
        <p:nvSpPr>
          <p:cNvPr id="416" name="Shape 416"/>
          <p:cNvSpPr/>
          <p:nvPr/>
        </p:nvSpPr>
        <p:spPr>
          <a:xfrm>
            <a:off x="3782100" y="2705575"/>
            <a:ext cx="4372500" cy="9465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s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Vena porta hepática y en las venas pancreatoduodenales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Drenaje Linfático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>
            <p:ph type="title"/>
          </p:nvPr>
        </p:nvSpPr>
        <p:spPr>
          <a:xfrm>
            <a:off x="358700" y="179475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3600"/>
              <a:t>Vesícula Biliar</a:t>
            </a:r>
          </a:p>
        </p:txBody>
      </p:sp>
      <p:sp>
        <p:nvSpPr>
          <p:cNvPr id="427" name="Shape 427"/>
          <p:cNvSpPr txBox="1"/>
          <p:nvPr>
            <p:ph idx="1" type="body"/>
          </p:nvPr>
        </p:nvSpPr>
        <p:spPr>
          <a:xfrm>
            <a:off x="603200" y="935175"/>
            <a:ext cx="32241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Nódulo Linfático Cístico</a:t>
            </a:r>
          </a:p>
        </p:txBody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4620275" y="910075"/>
            <a:ext cx="32241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Nódulos linfáticos del porta hepático</a:t>
            </a:r>
          </a:p>
        </p:txBody>
      </p:sp>
      <p:cxnSp>
        <p:nvCxnSpPr>
          <p:cNvPr id="429" name="Shape 429"/>
          <p:cNvCxnSpPr/>
          <p:nvPr/>
        </p:nvCxnSpPr>
        <p:spPr>
          <a:xfrm flipH="1" rot="10800000">
            <a:off x="3595575" y="1419775"/>
            <a:ext cx="761400" cy="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430" name="Shape 430"/>
          <p:cNvPicPr preferRelativeResize="0"/>
          <p:nvPr/>
        </p:nvPicPr>
        <p:blipFill rotWithShape="1">
          <a:blip r:embed="rId3">
            <a:alphaModFix/>
          </a:blip>
          <a:srcRect b="0" l="2761" r="0" t="0"/>
          <a:stretch/>
        </p:blipFill>
        <p:spPr>
          <a:xfrm>
            <a:off x="2523475" y="2174624"/>
            <a:ext cx="4097049" cy="280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Inervación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 txBox="1"/>
          <p:nvPr>
            <p:ph type="title"/>
          </p:nvPr>
        </p:nvSpPr>
        <p:spPr>
          <a:xfrm>
            <a:off x="1571700" y="555600"/>
            <a:ext cx="20769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4800"/>
              <a:t>Simpático</a:t>
            </a:r>
          </a:p>
        </p:txBody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415150" y="1461750"/>
            <a:ext cx="38634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Plexo solar/celíaco</a:t>
            </a:r>
          </a:p>
        </p:txBody>
      </p:sp>
      <p:sp>
        <p:nvSpPr>
          <p:cNvPr id="442" name="Shape 442"/>
          <p:cNvSpPr txBox="1"/>
          <p:nvPr>
            <p:ph type="title"/>
          </p:nvPr>
        </p:nvSpPr>
        <p:spPr>
          <a:xfrm>
            <a:off x="4927350" y="555600"/>
            <a:ext cx="26799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4800"/>
              <a:t>Paras</a:t>
            </a:r>
            <a:r>
              <a:rPr lang="es" sz="4800"/>
              <a:t>impático</a:t>
            </a:r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4620275" y="1461750"/>
            <a:ext cx="3863400" cy="803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 sz="3600">
                <a:latin typeface="Amatic SC"/>
                <a:ea typeface="Amatic SC"/>
                <a:cs typeface="Amatic SC"/>
                <a:sym typeface="Amatic SC"/>
              </a:rPr>
              <a:t>N. Vago (x)</a:t>
            </a:r>
          </a:p>
        </p:txBody>
      </p:sp>
      <p:sp>
        <p:nvSpPr>
          <p:cNvPr id="444" name="Shape 444"/>
          <p:cNvSpPr/>
          <p:nvPr/>
        </p:nvSpPr>
        <p:spPr>
          <a:xfrm>
            <a:off x="818850" y="2415900"/>
            <a:ext cx="3582600" cy="2252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Clr>
                <a:srgbClr val="666666"/>
              </a:buClr>
              <a:buFont typeface="Source Code Pro"/>
              <a:buChar char="●"/>
            </a:pPr>
            <a:r>
              <a:rPr lang="es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F. nerviosas preganglionares:  originadas a nivel de T8 y T9</a:t>
            </a:r>
          </a:p>
          <a:p>
            <a:pPr indent="-228600" lvl="0" marL="457200" rtl="0">
              <a:spcBef>
                <a:spcPts val="0"/>
              </a:spcBef>
              <a:buClr>
                <a:srgbClr val="666666"/>
              </a:buClr>
              <a:buFont typeface="Source Code Pro"/>
              <a:buChar char="●"/>
            </a:pPr>
            <a:r>
              <a:rPr lang="es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F. nerviosas postganglionares: originadas en el plexo celíaco ---&gt; mismo trayecto de la arteria hepática hacia la vesícula biliar</a:t>
            </a:r>
          </a:p>
        </p:txBody>
      </p:sp>
      <p:sp>
        <p:nvSpPr>
          <p:cNvPr id="445" name="Shape 445"/>
          <p:cNvSpPr/>
          <p:nvPr/>
        </p:nvSpPr>
        <p:spPr>
          <a:xfrm>
            <a:off x="4760675" y="2415900"/>
            <a:ext cx="3582600" cy="11880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2857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s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F. parasimpáticas: se originan de las ramas originadas en el tronco vagal anterior.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666666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1504600" y="802500"/>
            <a:ext cx="63663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Aspectos Histológicos de la vesícula biliar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idx="1" type="subTitle"/>
          </p:nvPr>
        </p:nvSpPr>
        <p:spPr>
          <a:xfrm>
            <a:off x="265500" y="1195174"/>
            <a:ext cx="4045200" cy="299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 vesícula biliar almacena bilis en el periodo de ayuno.</a:t>
            </a:r>
          </a:p>
          <a:p>
            <a:pPr indent="-228600" lvl="0" marL="457200" rtl="0" algn="l"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Secreción adicional importante para la función digestiva.</a:t>
            </a:r>
          </a:p>
          <a:p>
            <a:pPr indent="-228600" lvl="0" marL="457200" rtl="0" algn="l"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 Losácidos biliares son importantes para la </a:t>
            </a:r>
            <a:r>
              <a:rPr b="1"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digestión y absorción de lípidos.</a:t>
            </a:r>
          </a:p>
          <a:p>
            <a:pPr indent="-228600" lvl="0" marL="457200" algn="l">
              <a:spcBef>
                <a:spcPts val="0"/>
              </a:spcBef>
              <a:buClr>
                <a:srgbClr val="000000"/>
              </a:buClr>
              <a:buFont typeface="Open Sans"/>
              <a:buChar char="●"/>
            </a:pPr>
            <a:r>
              <a:rPr lang="es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Ayuda a emulsionar las grandes partículas de grasa de  los alimentos</a:t>
            </a:r>
            <a:r>
              <a:rPr lang="es" sz="1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850" y="742075"/>
            <a:ext cx="4045200" cy="36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 txBox="1"/>
          <p:nvPr>
            <p:ph type="ctrTitle"/>
          </p:nvPr>
        </p:nvSpPr>
        <p:spPr>
          <a:xfrm>
            <a:off x="311700" y="3453450"/>
            <a:ext cx="8520600" cy="1735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7200"/>
              <a:t>Mucosa</a:t>
            </a:r>
          </a:p>
        </p:txBody>
      </p:sp>
      <p:sp>
        <p:nvSpPr>
          <p:cNvPr id="456" name="Shape 456"/>
          <p:cNvSpPr txBox="1"/>
          <p:nvPr>
            <p:ph idx="4294967295" type="body"/>
          </p:nvPr>
        </p:nvSpPr>
        <p:spPr>
          <a:xfrm>
            <a:off x="264700" y="565550"/>
            <a:ext cx="57441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Cara luminal: Capa simple de células epiteliales cilíndricas altas uniformes.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Núcleos ovalados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Numerosas microvellosidades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Concentraciones de mitocondrias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Pliegues laterales complejos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57" name="Shape 457"/>
          <p:cNvPicPr preferRelativeResize="0"/>
          <p:nvPr/>
        </p:nvPicPr>
        <p:blipFill rotWithShape="1">
          <a:blip r:embed="rId3">
            <a:alphaModFix/>
          </a:blip>
          <a:srcRect b="17715" l="0" r="0" t="0"/>
          <a:stretch/>
        </p:blipFill>
        <p:spPr>
          <a:xfrm>
            <a:off x="6161200" y="152400"/>
            <a:ext cx="2361471" cy="25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type="title"/>
          </p:nvPr>
        </p:nvSpPr>
        <p:spPr>
          <a:xfrm>
            <a:off x="311700" y="2265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➔"/>
            </a:pPr>
            <a:r>
              <a:rPr lang="es"/>
              <a:t>Epitelio</a:t>
            </a:r>
          </a:p>
        </p:txBody>
      </p:sp>
      <p:sp>
        <p:nvSpPr>
          <p:cNvPr id="463" name="Shape 463"/>
          <p:cNvSpPr txBox="1"/>
          <p:nvPr>
            <p:ph idx="1" type="body"/>
          </p:nvPr>
        </p:nvSpPr>
        <p:spPr>
          <a:xfrm>
            <a:off x="311700" y="982200"/>
            <a:ext cx="7718700" cy="49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Simple Cilíndrico</a:t>
            </a:r>
          </a:p>
        </p:txBody>
      </p:sp>
      <p:sp>
        <p:nvSpPr>
          <p:cNvPr id="464" name="Shape 464"/>
          <p:cNvSpPr txBox="1"/>
          <p:nvPr>
            <p:ph type="title"/>
          </p:nvPr>
        </p:nvSpPr>
        <p:spPr>
          <a:xfrm>
            <a:off x="311700" y="1422625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s"/>
              <a:t>Lámina propia </a:t>
            </a:r>
          </a:p>
        </p:txBody>
      </p:sp>
      <p:sp>
        <p:nvSpPr>
          <p:cNvPr id="465" name="Shape 465"/>
          <p:cNvSpPr txBox="1"/>
          <p:nvPr>
            <p:ph type="title"/>
          </p:nvPr>
        </p:nvSpPr>
        <p:spPr>
          <a:xfrm>
            <a:off x="311700" y="3540275"/>
            <a:ext cx="34101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➔"/>
            </a:pPr>
            <a:r>
              <a:rPr lang="es"/>
              <a:t>Muscular de la mucosa</a:t>
            </a:r>
            <a:r>
              <a:rPr lang="es"/>
              <a:t> </a:t>
            </a:r>
          </a:p>
        </p:txBody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x="379475" y="2223639"/>
            <a:ext cx="7718700" cy="1070099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Tejido conectivo laxo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Glándulas mucosas dispersas (cuello)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Presencia de capilares fenestrados y vénulas pequeñas, sin vasos linfáticos </a:t>
            </a:r>
          </a:p>
        </p:txBody>
      </p:sp>
      <p:sp>
        <p:nvSpPr>
          <p:cNvPr id="467" name="Shape 467"/>
          <p:cNvSpPr txBox="1"/>
          <p:nvPr>
            <p:ph idx="1" type="body"/>
          </p:nvPr>
        </p:nvSpPr>
        <p:spPr>
          <a:xfrm>
            <a:off x="426475" y="4256425"/>
            <a:ext cx="7718700" cy="493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/>
              <a:t>Carece de ella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/>
          <p:nvPr>
            <p:ph type="ctrTitle"/>
          </p:nvPr>
        </p:nvSpPr>
        <p:spPr>
          <a:xfrm>
            <a:off x="311700" y="3453450"/>
            <a:ext cx="8520600" cy="1735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s" sz="7200"/>
              <a:t>Muscular</a:t>
            </a:r>
          </a:p>
        </p:txBody>
      </p:sp>
      <p:sp>
        <p:nvSpPr>
          <p:cNvPr id="473" name="Shape 473"/>
          <p:cNvSpPr txBox="1"/>
          <p:nvPr>
            <p:ph idx="4294967295" type="body"/>
          </p:nvPr>
        </p:nvSpPr>
        <p:spPr>
          <a:xfrm>
            <a:off x="3800250" y="399200"/>
            <a:ext cx="4878900" cy="215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Tejido conectivo perimuscular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Músculo liso grueso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Fibras colágenas y elásticas abundantes entre los haces de células musculares lisas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Por fuera de ésta hay una capa gruesa de tejido conectivo denso</a:t>
            </a:r>
          </a:p>
        </p:txBody>
      </p:sp>
      <p:pic>
        <p:nvPicPr>
          <p:cNvPr id="474" name="Shape 4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16226"/>
            <a:ext cx="3495450" cy="25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/>
          <p:nvPr>
            <p:ph type="ctrTitle"/>
          </p:nvPr>
        </p:nvSpPr>
        <p:spPr>
          <a:xfrm>
            <a:off x="311700" y="3585075"/>
            <a:ext cx="8520600" cy="1227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7200"/>
              <a:t>Adventicia</a:t>
            </a:r>
          </a:p>
        </p:txBody>
      </p:sp>
      <p:sp>
        <p:nvSpPr>
          <p:cNvPr id="480" name="Shape 480"/>
          <p:cNvSpPr txBox="1"/>
          <p:nvPr>
            <p:ph idx="4294967295" type="body"/>
          </p:nvPr>
        </p:nvSpPr>
        <p:spPr>
          <a:xfrm>
            <a:off x="396325" y="286350"/>
            <a:ext cx="4878900" cy="2151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Vasos sanguíneos y tejido adiposo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Compuesta de colágeno, fibras elásticas y contiene una rica red linfática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Presente en los sitios en la que la vesícula está adherida al hígado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Unida a la cápsula de Glisson</a:t>
            </a:r>
          </a:p>
        </p:txBody>
      </p:sp>
      <p:pic>
        <p:nvPicPr>
          <p:cNvPr id="481" name="Shape 481"/>
          <p:cNvPicPr preferRelativeResize="0"/>
          <p:nvPr/>
        </p:nvPicPr>
        <p:blipFill rotWithShape="1">
          <a:blip r:embed="rId3">
            <a:alphaModFix/>
          </a:blip>
          <a:srcRect b="0" l="0" r="2477" t="0"/>
          <a:stretch/>
        </p:blipFill>
        <p:spPr>
          <a:xfrm>
            <a:off x="5427625" y="152400"/>
            <a:ext cx="3404675" cy="31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type="ctrTitle"/>
          </p:nvPr>
        </p:nvSpPr>
        <p:spPr>
          <a:xfrm>
            <a:off x="311700" y="3636225"/>
            <a:ext cx="8520600" cy="1321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 sz="7200"/>
              <a:t>Serosa → Subserosa</a:t>
            </a:r>
          </a:p>
        </p:txBody>
      </p:sp>
      <p:sp>
        <p:nvSpPr>
          <p:cNvPr id="487" name="Shape 487"/>
          <p:cNvSpPr txBox="1"/>
          <p:nvPr>
            <p:ph idx="4294967295" type="body"/>
          </p:nvPr>
        </p:nvSpPr>
        <p:spPr>
          <a:xfrm>
            <a:off x="311700" y="0"/>
            <a:ext cx="5070300" cy="2894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La superficie vesicular que no está en contacto con el parénquima hepático está cubierta por una serosa (peritoneo visceral)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Consiste en un mesotelio apoyado sobre una fina capa de tejido conjuntivo laxo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s"/>
              <a:t>Vasos sanguíneos, nervios y vías linfáticas </a:t>
            </a: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999" y="351575"/>
            <a:ext cx="3457200" cy="254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1655775" y="802500"/>
            <a:ext cx="57777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ASPECTOS HISTOLOGICOS DE LAS VIAS BILIARES EXTRAHEPATICAS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9" name="Shape 499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0" name="Shape 50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conducto hepatico derecho e izquierdo se unen para formar el conducto hepatico comun(Via principal)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s"/>
              <a:t>Conducto hepatico comun recive la via accesoria , el conducto cistico</a:t>
            </a:r>
          </a:p>
        </p:txBody>
      </p:sp>
      <p:pic>
        <p:nvPicPr>
          <p:cNvPr descr="Resultado de imagen para vias biliares extrahepaticas" id="501" name="Shape 5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0099"/>
            <a:ext cx="4380449" cy="44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 txBox="1"/>
          <p:nvPr>
            <p:ph idx="2" type="body"/>
          </p:nvPr>
        </p:nvSpPr>
        <p:spPr>
          <a:xfrm>
            <a:off x="441875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s"/>
              <a:t>Se distinguen 2 tunicas: Tunica serosa, fibromuscular y mucosa.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sultado de imagen para histologia del conducto cistico" id="507" name="Shape 507"/>
          <p:cNvPicPr preferRelativeResize="0"/>
          <p:nvPr/>
        </p:nvPicPr>
        <p:blipFill rotWithShape="1">
          <a:blip r:embed="rId3">
            <a:alphaModFix/>
          </a:blip>
          <a:srcRect b="0" l="58357" r="0" t="0"/>
          <a:stretch/>
        </p:blipFill>
        <p:spPr>
          <a:xfrm>
            <a:off x="5437075" y="492950"/>
            <a:ext cx="2955624" cy="3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/>
          <p:nvPr>
            <p:ph type="title"/>
          </p:nvPr>
        </p:nvSpPr>
        <p:spPr>
          <a:xfrm>
            <a:off x="434525" y="223125"/>
            <a:ext cx="8173200" cy="4188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s" sz="2000" u="sng"/>
              <a:t>Mucosa</a:t>
            </a:r>
            <a:r>
              <a:rPr lang="es" sz="2000"/>
              <a:t>:Posee una multitud de diverticulos (criptas mucosas), una gran sensibilidad, a lo que se atribuyen los grandes dolores de los calculos.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s" sz="2000" u="sng"/>
              <a:t>Epitelio</a:t>
            </a:r>
            <a:r>
              <a:rPr lang="es" sz="2000"/>
              <a:t>:Es ciliindrico alto que secreta moco.Hay una capa de tejido conectivo subepitelial con predomiio de las fibraselasticas y una notable tendencia linfoide.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38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2000"/>
              <a:t>Se ubica sobre la </a:t>
            </a:r>
            <a:r>
              <a:rPr lang="es" sz="2000" u="sng"/>
              <a:t>lamina propia </a:t>
            </a:r>
            <a:r>
              <a:rPr lang="es" sz="2000"/>
              <a:t>que contiene pequeñas glándulas mucosas.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550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38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2000" u="sng"/>
              <a:t>MUSCULAR:</a:t>
            </a:r>
            <a:r>
              <a:rPr lang="es" sz="2000"/>
              <a:t> Esta formada por fascículos conjuntivos y fibras musculares lisas, longitudinales y circulares.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 sz="1200"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/>
          <p:nvPr>
            <p:ph idx="1" type="body"/>
          </p:nvPr>
        </p:nvSpPr>
        <p:spPr>
          <a:xfrm>
            <a:off x="429150" y="477100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>
                <a:solidFill>
                  <a:srgbClr val="9900FF"/>
                </a:solidFill>
              </a:rPr>
              <a:t>CONDUCTO HEPATICO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>
                <a:solidFill>
                  <a:srgbClr val="000000"/>
                </a:solidFill>
              </a:rPr>
              <a:t>MUCOSA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s">
                <a:solidFill>
                  <a:srgbClr val="000000"/>
                </a:solidFill>
              </a:rPr>
              <a:t>Epitelio: simple cubico alto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>
                <a:solidFill>
                  <a:srgbClr val="000000"/>
                </a:solidFill>
              </a:rPr>
              <a:t>Lamina Propia 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s">
                <a:solidFill>
                  <a:srgbClr val="000000"/>
                </a:solidFill>
              </a:rPr>
              <a:t>Tunica muscular: Musculo liso 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b="1" lang="es">
                <a:solidFill>
                  <a:srgbClr val="000000"/>
                </a:solidFill>
              </a:rPr>
              <a:t>Serosa</a:t>
            </a:r>
          </a:p>
        </p:txBody>
      </p:sp>
      <p:sp>
        <p:nvSpPr>
          <p:cNvPr id="518" name="Shape 518"/>
          <p:cNvSpPr txBox="1"/>
          <p:nvPr>
            <p:ph idx="2" type="body"/>
          </p:nvPr>
        </p:nvSpPr>
        <p:spPr>
          <a:xfrm>
            <a:off x="4820650" y="477100"/>
            <a:ext cx="3999900" cy="4173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s">
                <a:solidFill>
                  <a:srgbClr val="9900FF"/>
                </a:solidFill>
              </a:rPr>
              <a:t>CONDUCTO CISTICO</a:t>
            </a:r>
          </a:p>
          <a:p>
            <a:pPr lvl="0">
              <a:spcBef>
                <a:spcPts val="0"/>
              </a:spcBef>
              <a:buNone/>
            </a:pPr>
            <a:r>
              <a:rPr b="1" lang="es">
                <a:solidFill>
                  <a:srgbClr val="000000"/>
                </a:solidFill>
              </a:rPr>
              <a:t>MUCOSA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s">
                <a:solidFill>
                  <a:srgbClr val="000000"/>
                </a:solidFill>
              </a:rPr>
              <a:t>Epitelio simple cilindrico 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>
                <a:solidFill>
                  <a:srgbClr val="000000"/>
                </a:solidFill>
              </a:rPr>
              <a:t>LAMINA PROPIA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s">
                <a:solidFill>
                  <a:srgbClr val="000000"/>
                </a:solidFill>
              </a:rPr>
              <a:t>Glandulas alveolares simples mucosas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s">
                <a:solidFill>
                  <a:srgbClr val="000000"/>
                </a:solidFill>
              </a:rPr>
              <a:t>MUSCULAR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b="1" lang="es">
                <a:solidFill>
                  <a:srgbClr val="000000"/>
                </a:solidFill>
              </a:rPr>
              <a:t>Circular interna, Longuitudinal externa</a:t>
            </a:r>
          </a:p>
          <a:p>
            <a:pPr lvl="0">
              <a:spcBef>
                <a:spcPts val="0"/>
              </a:spcBef>
              <a:buNone/>
            </a:pPr>
            <a:r>
              <a:rPr b="1" lang="es">
                <a:solidFill>
                  <a:srgbClr val="000000"/>
                </a:solidFill>
              </a:rPr>
              <a:t>SEROSA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descr="Resultado de imagen para histologia del conducto cistico" id="519" name="Shape 519"/>
          <p:cNvPicPr preferRelativeResize="0"/>
          <p:nvPr/>
        </p:nvPicPr>
        <p:blipFill rotWithShape="1">
          <a:blip r:embed="rId3">
            <a:alphaModFix/>
          </a:blip>
          <a:srcRect b="0" l="58357" r="0" t="0"/>
          <a:stretch/>
        </p:blipFill>
        <p:spPr>
          <a:xfrm>
            <a:off x="2172500" y="2794850"/>
            <a:ext cx="1969199" cy="20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idx="1" type="subTitle"/>
          </p:nvPr>
        </p:nvSpPr>
        <p:spPr>
          <a:xfrm>
            <a:off x="265500" y="1446325"/>
            <a:ext cx="4045200" cy="2744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buClr>
                <a:schemeClr val="accent1"/>
              </a:buClr>
              <a:buFont typeface="Open Sans"/>
              <a:buChar char="●"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Eliminación de productos terminales liposolubles del metabolismo.</a:t>
            </a:r>
          </a:p>
          <a:p>
            <a:pPr indent="-228600" lvl="0" marL="457200" rtl="0" algn="l">
              <a:spcBef>
                <a:spcPts val="0"/>
              </a:spcBef>
              <a:buClr>
                <a:schemeClr val="accent1"/>
              </a:buClr>
              <a:buFont typeface="Open Sans"/>
              <a:buChar char="●"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Eliminación de xenobióticos liposolubles.</a:t>
            </a:r>
          </a:p>
          <a:p>
            <a:pPr indent="-228600" lvl="0" marL="457200" algn="l">
              <a:spcBef>
                <a:spcPts val="0"/>
              </a:spcBef>
              <a:buClr>
                <a:schemeClr val="accent1"/>
              </a:buClr>
              <a:buFont typeface="Open Sans"/>
              <a:buChar char="●"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La bilis es la única vía por la cual el organismo puede deshacerse del colesterol.</a:t>
            </a:r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1510" y="1199550"/>
            <a:ext cx="3534074" cy="27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FORMACION DE VALVAS </a:t>
            </a:r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En el lugar de desembocadura del conducto coledoco (Ampolla de veter) , la mucosa presenta pliegues a manera de valvas que se proyectan hacia la luz.Como el coledoco atraviesa el epiplon menor, tambien esta cubierta por peritoneo.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sultado de imagen para ampolla de vater" id="526" name="Shape 5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7375" y="1875812"/>
            <a:ext cx="4474049" cy="204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hape 53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Esfinter de Boyden </a:t>
            </a:r>
          </a:p>
        </p:txBody>
      </p:sp>
      <p:sp>
        <p:nvSpPr>
          <p:cNvPr id="532" name="Shape 532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 un musculo resistente, que rodea a la porción preampollosa del conducto biliar y sirve de esfínter a la salida de dicho conducto, impidiendo que la secreción del hígado penetre al intestino, en consecuencia la bilis formada pasa por el conducto cistico a la vesícula, donde se almacena y concentra.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sultado de imagen para esfinter de boyden" id="533" name="Shape 533"/>
          <p:cNvPicPr preferRelativeResize="0"/>
          <p:nvPr/>
        </p:nvPicPr>
        <p:blipFill rotWithShape="1">
          <a:blip r:embed="rId3">
            <a:alphaModFix/>
          </a:blip>
          <a:srcRect b="16020" l="0" r="0" t="20908"/>
          <a:stretch/>
        </p:blipFill>
        <p:spPr>
          <a:xfrm>
            <a:off x="4832400" y="1228674"/>
            <a:ext cx="3999900" cy="243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ESFINTER DE ODDI</a:t>
            </a:r>
          </a:p>
        </p:txBody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</a:pPr>
            <a:r>
              <a:rPr lang="es"/>
              <a:t>Es un músculo circular  que envuelve la desembocadura de los conductos biliar y pancreático en el duodeno.</a:t>
            </a:r>
          </a:p>
          <a:p>
            <a:pPr indent="-29845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</a:pPr>
            <a:r>
              <a:rPr lang="es"/>
              <a:t>Este músculo tiene la función de controlar la salida de la bilis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sultado de imagen para esfinter de oddi" id="540" name="Shape 540"/>
          <p:cNvPicPr preferRelativeResize="0"/>
          <p:nvPr/>
        </p:nvPicPr>
        <p:blipFill rotWithShape="1">
          <a:blip r:embed="rId3">
            <a:alphaModFix/>
          </a:blip>
          <a:srcRect b="0" l="0" r="-7365" t="-7365"/>
          <a:stretch/>
        </p:blipFill>
        <p:spPr>
          <a:xfrm>
            <a:off x="4311600" y="742025"/>
            <a:ext cx="4450854" cy="334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5" name="Shape 545"/>
          <p:cNvGraphicFramePr/>
          <p:nvPr/>
        </p:nvGraphicFramePr>
        <p:xfrm>
          <a:off x="1878650" y="234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{090D9994-6F41-4309-A851-DC7A2B38E5AD}</a:tableStyleId>
              </a:tblPr>
              <a:tblGrid>
                <a:gridCol w="5715000"/>
              </a:tblGrid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Partes que componen el esfinter de Oddi.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46" name="Shape 546"/>
          <p:cNvGraphicFramePr/>
          <p:nvPr/>
        </p:nvGraphicFramePr>
        <p:xfrm>
          <a:off x="578087" y="956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{090D9994-6F41-4309-A851-DC7A2B38E5AD}</a:tableStyleId>
              </a:tblPr>
              <a:tblGrid>
                <a:gridCol w="1982000"/>
                <a:gridCol w="6334125"/>
              </a:tblGrid>
              <a:tr h="5393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Musculos esfinteres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Localizacion y funcion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3930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Esfinter del coledoco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Rodea y controla la region terminal del coledoco para detener el fluido de bilis hacia el duodeno.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835825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Esfinter del conducto pancreatico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Rodea y controla a la porcion terminal del conducto pancreatico para impedirque los jugos pancreaticos entren en el duodeno, e impide la entrada de bilis en en el conducto pancreatico.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596525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Esfinter ampular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Rodea y controla la ampolla de veter y previene la entrada de bilis y de jugos pancreaticos en el duodeno.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940050"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Fasiculo Longuitudinal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457200" rtl="0">
                        <a:lnSpc>
                          <a:spcPct val="12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s"/>
                        <a:t>Localizado en el intervalo triangular delineado po la ampolla de veter, el conducto pancreatico y el coledoco; facilita la entrada de bilis en la luz del duodeno.</a:t>
                      </a: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AMPOLLA DE VATER</a:t>
            </a:r>
          </a:p>
        </p:txBody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311700" y="1228675"/>
            <a:ext cx="3999900" cy="364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</a:pPr>
            <a:r>
              <a:rPr lang="es"/>
              <a:t>Es la parte del duodeno donde confluyen y desembocan los conductos biliar y pancreático</a:t>
            </a:r>
          </a:p>
          <a:p>
            <a:pPr indent="-29845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</a:pPr>
            <a:r>
              <a:rPr lang="es"/>
              <a:t>forma de una pequeña cavidad olivar que mide 6 ó 7 mm en su diámetro mayor y 4 ó 5 mm en su diámetro menor.</a:t>
            </a:r>
          </a:p>
          <a:p>
            <a:pPr indent="-298450" lvl="0" marL="4572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8571"/>
              <a:buFont typeface="Arial"/>
            </a:pPr>
            <a:r>
              <a:rPr lang="es"/>
              <a:t>La ampolla se abre en el duodeno a través de una pequeña elevación mucosa que conocemos como papila de Vater.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Resultado de imagen para ampolla de vater" id="553" name="Shape 5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650" y="1093849"/>
            <a:ext cx="3687600" cy="276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LLENADO DE LA VESÍCULA BILIAR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Esfínter de Oddi.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Durante los periodos interdigestivos se produce el llenado vesicular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Shape 5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Open Sans"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5" name="Shape 5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675" y="1342075"/>
            <a:ext cx="4045199" cy="3374287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bilis producida en el hígado, se transporta a través de los canalículos hasta la vesícula biliar, donde se concentra y almacena durante el ayuno.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2192700" y="802500"/>
            <a:ext cx="50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concentración de la bilis en la vesícula biliar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Open Sans"/>
              <a:buChar char="●"/>
            </a:pPr>
            <a:r>
              <a:rPr b="0" lang="es" sz="1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 capacidad máxima de la vesícula biliar es de sólo 30-60 ml.</a:t>
            </a: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cantidad de bilis ( alrededor de 450 ml).</a:t>
            </a:r>
          </a:p>
        </p:txBody>
      </p:sp>
      <p:sp>
        <p:nvSpPr>
          <p:cNvPr id="577" name="Shape 577"/>
          <p:cNvSpPr txBox="1"/>
          <p:nvPr>
            <p:ph idx="1" type="subTitle"/>
          </p:nvPr>
        </p:nvSpPr>
        <p:spPr>
          <a:xfrm>
            <a:off x="265500" y="3125752"/>
            <a:ext cx="4045200" cy="1065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hígado produce  unos 800 a 1000 ml por día.</a:t>
            </a:r>
          </a:p>
        </p:txBody>
      </p:sp>
      <p:pic>
        <p:nvPicPr>
          <p:cNvPr id="578" name="Shape 5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825" y="1135763"/>
            <a:ext cx="3603850" cy="2702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FUNCIÓN DE RESERVORIO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Ves</a:t>
            </a:r>
            <a:r>
              <a:rPr lang="es"/>
              <a:t>ícula biliar 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 txBox="1"/>
          <p:nvPr>
            <p:ph type="title"/>
          </p:nvPr>
        </p:nvSpPr>
        <p:spPr>
          <a:xfrm>
            <a:off x="265500" y="454850"/>
            <a:ext cx="4045200" cy="9138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hepatocitos secretan continuamente bilis.</a:t>
            </a:r>
          </a:p>
        </p:txBody>
      </p:sp>
      <p:sp>
        <p:nvSpPr>
          <p:cNvPr id="589" name="Shape 589"/>
          <p:cNvSpPr txBox="1"/>
          <p:nvPr>
            <p:ph idx="1" type="subTitle"/>
          </p:nvPr>
        </p:nvSpPr>
        <p:spPr>
          <a:xfrm>
            <a:off x="265500" y="1585597"/>
            <a:ext cx="4045200" cy="1345499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gran parte esta absorción de la vesícula depende del transporte activo de sodio a través del epitelio vesicular.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 que sigue la absorción secundaria de iones cloruro y agua.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90" name="Shape 59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COMPONENTES DE LA BILIS VESICULAR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0" name="Shape 600"/>
          <p:cNvGraphicFramePr/>
          <p:nvPr/>
        </p:nvGraphicFramePr>
        <p:xfrm>
          <a:off x="1954350" y="35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{A276AAA6-A3B8-49CD-87F1-C5D118AD5838}</a:tableStyleId>
              </a:tblPr>
              <a:tblGrid>
                <a:gridCol w="2179775"/>
                <a:gridCol w="2673325"/>
              </a:tblGrid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" sz="1100"/>
                        <a:t>COMPONENTES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s" sz="1100"/>
                        <a:t>CONCENTRACIÓN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Agua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92 g/dL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Sales biliares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6 g/dL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Bilirrubina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0.3 g/dL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Colesterol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0.3 a 0.9 g/dL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Ácidos grasos 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0.3 a 1.2 g/dL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Lecitina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0.3 g/dL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Na+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130 mEq/L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K+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12 mEq/L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Ca2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23 mEq/L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Cl-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25 mEq/L</a:t>
                      </a:r>
                    </a:p>
                  </a:txBody>
                  <a:tcPr marT="63500" marB="63500" marR="63500" marL="63500"/>
                </a:tc>
              </a:tr>
              <a:tr h="366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HCO3</a:t>
                      </a:r>
                    </a:p>
                  </a:txBody>
                  <a:tcPr marT="63500" marB="63500" marR="63500" marL="63500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s" sz="1100"/>
                        <a:t>10 mEq/L</a:t>
                      </a: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601" name="Shape 601"/>
          <p:cNvSpPr txBox="1"/>
          <p:nvPr/>
        </p:nvSpPr>
        <p:spPr>
          <a:xfrm>
            <a:off x="4467025" y="2810850"/>
            <a:ext cx="4420500" cy="19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 txBox="1"/>
          <p:nvPr>
            <p:ph type="title"/>
          </p:nvPr>
        </p:nvSpPr>
        <p:spPr>
          <a:xfrm>
            <a:off x="265500" y="863150"/>
            <a:ext cx="4045200" cy="948899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bilis está constituida por sales y pigmentos biliares.</a:t>
            </a:r>
          </a:p>
        </p:txBody>
      </p:sp>
      <p:sp>
        <p:nvSpPr>
          <p:cNvPr id="607" name="Shape 607"/>
          <p:cNvSpPr txBox="1"/>
          <p:nvPr>
            <p:ph idx="1" type="subTitle"/>
          </p:nvPr>
        </p:nvSpPr>
        <p:spPr>
          <a:xfrm>
            <a:off x="207200" y="2145447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glucurónidos de los pigmentos biliares, bilirrubina y biliverdina, dan el color amarillo dorado a la bilis.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08" name="Shape 60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874" y="863137"/>
            <a:ext cx="3371849" cy="3417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x="311700" y="1389600"/>
            <a:ext cx="7718700" cy="3179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1866125" y="802500"/>
            <a:ext cx="54351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REGULACIÓN NEUROENDOCRINA DEL VACIAMIENTO VESICULAR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100"/>
          </a:p>
        </p:txBody>
      </p:sp>
      <p:pic>
        <p:nvPicPr>
          <p:cNvPr id="626" name="Shape 6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0187" y="0"/>
            <a:ext cx="6470887" cy="49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/>
          <p:nvPr>
            <p:ph type="title"/>
          </p:nvPr>
        </p:nvSpPr>
        <p:spPr>
          <a:xfrm>
            <a:off x="2216025" y="802500"/>
            <a:ext cx="482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vias biliares extrahepaticas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/>
              <a:t>	</a:t>
            </a:r>
            <a:r>
              <a:rPr b="0" lang="es" sz="1800">
                <a:latin typeface="Arial"/>
                <a:ea typeface="Arial"/>
                <a:cs typeface="Arial"/>
                <a:sym typeface="Arial"/>
              </a:rPr>
              <a:t>Constan de dos partes: 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b="0"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buSzPct val="100000"/>
              <a:buFont typeface="Arial"/>
              <a:buAutoNum type="alphaUcParenR"/>
            </a:pPr>
            <a:r>
              <a:rPr b="0" lang="es" sz="1800">
                <a:latin typeface="Arial"/>
                <a:ea typeface="Arial"/>
                <a:cs typeface="Arial"/>
                <a:sym typeface="Arial"/>
              </a:rPr>
              <a:t>Vía Biliar Principal:</a:t>
            </a:r>
            <a:br>
              <a:rPr b="0" lang="es" sz="1800">
                <a:latin typeface="Arial"/>
                <a:ea typeface="Arial"/>
                <a:cs typeface="Arial"/>
                <a:sym typeface="Arial"/>
              </a:rPr>
            </a:br>
            <a:r>
              <a:rPr b="0" lang="es" sz="1800">
                <a:latin typeface="Arial"/>
                <a:ea typeface="Arial"/>
                <a:cs typeface="Arial"/>
                <a:sym typeface="Arial"/>
              </a:rPr>
              <a:t>Formada por el conducto hepatocolédoco.</a:t>
            </a:r>
          </a:p>
        </p:txBody>
      </p:sp>
      <p:sp>
        <p:nvSpPr>
          <p:cNvPr id="637" name="Shape 6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8" name="Shape 638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B)  Vía Biliar Accesoria:</a:t>
            </a:r>
            <a:b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Constituida por la vesícula biliar y            el conducto cístico. </a:t>
            </a:r>
          </a:p>
        </p:txBody>
      </p:sp>
      <p:pic>
        <p:nvPicPr>
          <p:cNvPr descr="Resultado de imagen para vias biliares extrahepaticas" id="639" name="Shape 6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7050" y="340549"/>
            <a:ext cx="4380449" cy="446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PARASIMPATICO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subTitle"/>
          </p:nvPr>
        </p:nvSpPr>
        <p:spPr>
          <a:xfrm>
            <a:off x="265500" y="2181125"/>
            <a:ext cx="4045200" cy="2009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 algn="l">
              <a:spcBef>
                <a:spcPts val="0"/>
              </a:spcBef>
              <a:buClr>
                <a:schemeClr val="accent1"/>
              </a:buClr>
              <a:buFont typeface="Open Sans"/>
              <a:buChar char="●"/>
            </a:pPr>
            <a:r>
              <a:rPr lang="es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Es un sitio de almacenamiento y concentración de bilis.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3558" y="1071576"/>
            <a:ext cx="3188566" cy="311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vaciamiento de la vesícula biliar se debe a: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contracción de la pared muscular en la vesícula biliar que es estimulada por el </a:t>
            </a: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nervio</a:t>
            </a: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vago</a:t>
            </a: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del sistema parasimpático.</a:t>
            </a: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 estimula la producción de bilis.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0" name="Shape 650"/>
          <p:cNvSpPr txBox="1"/>
          <p:nvPr>
            <p:ph idx="1" type="subTitle"/>
          </p:nvPr>
        </p:nvSpPr>
        <p:spPr>
          <a:xfrm>
            <a:off x="311700" y="3638950"/>
            <a:ext cx="8520600" cy="957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Provoca o mantiene un estado corporal de descanso o relajación tras un esfuerzo o para realizar funciones importantes como es la digestión o el acto sexual. Disminuye los niveles de estrés en el organismo. </a:t>
            </a:r>
            <a:br>
              <a:rPr b="0" lang="es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 txBox="1"/>
          <p:nvPr>
            <p:ph type="title"/>
          </p:nvPr>
        </p:nvSpPr>
        <p:spPr>
          <a:xfrm>
            <a:off x="2262675" y="802500"/>
            <a:ext cx="46302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colecistocinina pancreatica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 txBox="1"/>
          <p:nvPr>
            <p:ph type="title"/>
          </p:nvPr>
        </p:nvSpPr>
        <p:spPr>
          <a:xfrm>
            <a:off x="218825" y="2499050"/>
            <a:ext cx="4045200" cy="17103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colecistocinina-pancreática (CCK) es un péptido de 33 aminoácidos.</a:t>
            </a:r>
          </a:p>
          <a:p>
            <a:pPr lvl="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 mayor concentración está en duodeno y yeyuno. 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CCK se libera en respuesta a la presencia de grasas y proteínas en intestino.</a:t>
            </a:r>
          </a:p>
        </p:txBody>
      </p:sp>
      <p:sp>
        <p:nvSpPr>
          <p:cNvPr id="661" name="Shape 661"/>
          <p:cNvSpPr txBox="1"/>
          <p:nvPr>
            <p:ph idx="2" type="body"/>
          </p:nvPr>
        </p:nvSpPr>
        <p:spPr>
          <a:xfrm>
            <a:off x="4974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-2286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b="1"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 principal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función es el estímulo de la contracción de la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vesícula</a:t>
            </a:r>
            <a:r>
              <a:rPr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s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biliar.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Inhibe también la motilidad gástrica de forma moderada.</a:t>
            </a:r>
          </a:p>
          <a:p>
            <a:pPr indent="-228600" lvl="0" marL="457200">
              <a:spcBef>
                <a:spcPts val="0"/>
              </a:spcBef>
              <a:buClr>
                <a:srgbClr val="000000"/>
              </a:buClr>
            </a:pPr>
            <a:r>
              <a:rPr lang="es">
                <a:solidFill>
                  <a:srgbClr val="000000"/>
                </a:solidFill>
              </a:rPr>
              <a:t>Secreción y </a:t>
            </a:r>
            <a:r>
              <a:rPr lang="es">
                <a:solidFill>
                  <a:srgbClr val="000000"/>
                </a:solidFill>
              </a:rPr>
              <a:t>distensión</a:t>
            </a:r>
            <a:r>
              <a:rPr lang="es">
                <a:solidFill>
                  <a:srgbClr val="000000"/>
                </a:solidFill>
              </a:rPr>
              <a:t> del esfínter de Oddi.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>
            <p:ph type="title"/>
          </p:nvPr>
        </p:nvSpPr>
        <p:spPr>
          <a:xfrm>
            <a:off x="2029400" y="802500"/>
            <a:ext cx="55866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ESTÍMULOS QUE PROVOCAN LA LIBERACIÓN DE BILIS DE VESÍCULA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Shape 671"/>
          <p:cNvSpPr txBox="1"/>
          <p:nvPr>
            <p:ph type="title"/>
          </p:nvPr>
        </p:nvSpPr>
        <p:spPr>
          <a:xfrm>
            <a:off x="314925" y="104975"/>
            <a:ext cx="8327400" cy="4828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Entrada de alimentos grasos en el duodeno.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Hormona colecistocinina.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Estimular las fibras nerviosas secretoras de acetilcolina.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proteínas son más potentes que las grasa en el estímulo de la producción de bilis por el hígado (efecto colerético). Los carbohidratos tienen una función inhibitoria.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prostaglandinas: </a:t>
            </a: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Tienen efectos potentes sobre la motilidad de la vesícula. Por ejemplo la </a:t>
            </a:r>
            <a:r>
              <a:rPr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Indometacina </a:t>
            </a:r>
            <a: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favorece el vaciamiento de la vesícula en respuesta a la ingesta de alimentos.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buNone/>
            </a:pPr>
            <a:br>
              <a:rPr b="0" lang="e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1714500" y="802500"/>
            <a:ext cx="5516700" cy="35385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FISIOPATOLOGÍA</a:t>
            </a:r>
            <a:r>
              <a:rPr lang="es"/>
              <a:t> DE </a:t>
            </a:r>
            <a:r>
              <a:rPr lang="es"/>
              <a:t>VESÍCULA</a:t>
            </a:r>
            <a:r>
              <a:rPr lang="es"/>
              <a:t> BILIAR Y VIAS BILIARES EXTRAHEPATICAS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type="title"/>
          </p:nvPr>
        </p:nvSpPr>
        <p:spPr>
          <a:xfrm>
            <a:off x="265500" y="268274"/>
            <a:ext cx="4045200" cy="12129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s" sz="1800" u="sng">
                <a:solidFill>
                  <a:srgbClr val="2B2A29"/>
                </a:solidFill>
                <a:latin typeface="Arial"/>
                <a:ea typeface="Arial"/>
                <a:cs typeface="Arial"/>
                <a:sym typeface="Arial"/>
              </a:rPr>
              <a:t>Colecistitis Crónica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1800">
                <a:solidFill>
                  <a:srgbClr val="2B2A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s" sz="18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 la inflamación e irritación prolongada de la vesícula biliar.</a:t>
            </a:r>
          </a:p>
        </p:txBody>
      </p:sp>
      <p:sp>
        <p:nvSpPr>
          <p:cNvPr id="682" name="Shape 682"/>
          <p:cNvSpPr txBox="1"/>
          <p:nvPr>
            <p:ph idx="1" type="subTitle"/>
          </p:nvPr>
        </p:nvSpPr>
        <p:spPr>
          <a:xfrm>
            <a:off x="265500" y="1481175"/>
            <a:ext cx="4045200" cy="342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1400"/>
              <a:t>CAUSA: por obstrucción del cístico.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l">
              <a:spcBef>
                <a:spcPts val="0"/>
              </a:spcBef>
              <a:buNone/>
            </a:pPr>
            <a:r>
              <a:rPr lang="es" sz="1400"/>
              <a:t>SÍNTOMAS</a:t>
            </a:r>
            <a:r>
              <a:rPr lang="es" sz="1400"/>
              <a:t>: 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Dolor agudo en la parte central superior del abdomen.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Heces color arcilla.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Fiebre.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Náuseas y vómito.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Ictericia.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l">
              <a:spcBef>
                <a:spcPts val="0"/>
              </a:spcBef>
              <a:buNone/>
            </a:pPr>
            <a:r>
              <a:rPr lang="es" sz="1400"/>
              <a:t>DIAGNÓSTICO</a:t>
            </a:r>
            <a:r>
              <a:rPr lang="es" sz="1400"/>
              <a:t>: Ecografía 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s" sz="1400"/>
              <a:t> Vesícula pequeña.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s" sz="1400"/>
              <a:t>Paredes </a:t>
            </a:r>
            <a:r>
              <a:rPr lang="es" sz="1400"/>
              <a:t>hiperecogénica</a:t>
            </a:r>
            <a:r>
              <a:rPr lang="es" sz="1400"/>
              <a:t>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AutoNum type="arabicPeriod"/>
            </a:pPr>
            <a:r>
              <a:rPr lang="es" sz="1400"/>
              <a:t>Vesícula porcelana.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3" name="Shape 68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5012" y="1216950"/>
            <a:ext cx="3905974" cy="270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 txBox="1"/>
          <p:nvPr>
            <p:ph type="title"/>
          </p:nvPr>
        </p:nvSpPr>
        <p:spPr>
          <a:xfrm>
            <a:off x="148875" y="163224"/>
            <a:ext cx="4045200" cy="12597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s" sz="1800" u="sng">
                <a:solidFill>
                  <a:srgbClr val="2B2A29"/>
                </a:solidFill>
                <a:latin typeface="Arial"/>
                <a:ea typeface="Arial"/>
                <a:cs typeface="Arial"/>
                <a:sym typeface="Arial"/>
              </a:rPr>
              <a:t>Colecistitis Aguda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s" sz="1800">
                <a:solidFill>
                  <a:srgbClr val="2B2A2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690" name="Shape 690"/>
          <p:cNvSpPr txBox="1"/>
          <p:nvPr>
            <p:ph idx="1" type="subTitle"/>
          </p:nvPr>
        </p:nvSpPr>
        <p:spPr>
          <a:xfrm>
            <a:off x="265500" y="1422924"/>
            <a:ext cx="4045200" cy="3393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s" sz="1400"/>
              <a:t>CAUSAS: obstrucción tumoral y contaminación bacteriana.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l">
              <a:spcBef>
                <a:spcPts val="0"/>
              </a:spcBef>
              <a:buNone/>
            </a:pPr>
            <a:r>
              <a:rPr lang="es" sz="1400"/>
              <a:t>SINTOMAS: 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Dolor persistente.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Fiebre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Náuseas y vómito.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Signo de Murphy.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/>
          </a:p>
          <a:p>
            <a:pPr lvl="0" rtl="0" algn="l">
              <a:spcBef>
                <a:spcPts val="0"/>
              </a:spcBef>
              <a:buNone/>
            </a:pPr>
            <a:r>
              <a:rPr lang="es" sz="1400"/>
              <a:t>TRATAMIENTO: 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Antibióticos (aerobios gram negativos) y analgesia.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/>
              <a:t>Aminoglucósido + metronidazol.</a:t>
            </a:r>
          </a:p>
          <a:p>
            <a:pPr indent="-317500" lvl="0" marL="457200" algn="l">
              <a:spcBef>
                <a:spcPts val="0"/>
              </a:spcBef>
              <a:buSzPct val="100000"/>
              <a:buChar char="●"/>
            </a:pPr>
            <a:r>
              <a:rPr lang="es" sz="1400"/>
              <a:t>Colecistectomia.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sp>
        <p:nvSpPr>
          <p:cNvPr id="691" name="Shape 69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92" name="Shape 6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24200"/>
            <a:ext cx="3837001" cy="34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265500" y="244900"/>
            <a:ext cx="4045200" cy="13455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s" sz="1800" u="sng">
                <a:latin typeface="Arial"/>
                <a:ea typeface="Arial"/>
                <a:cs typeface="Arial"/>
                <a:sym typeface="Arial"/>
              </a:rPr>
              <a:t>Coledocolitiasis</a:t>
            </a:r>
          </a:p>
          <a:p>
            <a:pPr lvl="0">
              <a:spcBef>
                <a:spcPts val="0"/>
              </a:spcBef>
              <a:buNone/>
            </a:pPr>
            <a:r>
              <a:rPr b="0" lang="es" sz="18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 la presencia de cálculos en los conductos biliares, procedentes de la vesícula biliar.</a:t>
            </a:r>
          </a:p>
        </p:txBody>
      </p:sp>
      <p:sp>
        <p:nvSpPr>
          <p:cNvPr id="698" name="Shape 698"/>
          <p:cNvSpPr txBox="1"/>
          <p:nvPr>
            <p:ph idx="1" type="subTitle"/>
          </p:nvPr>
        </p:nvSpPr>
        <p:spPr>
          <a:xfrm>
            <a:off x="265500" y="1590399"/>
            <a:ext cx="4045200" cy="331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1400"/>
              <a:t>SINTOMAS: </a:t>
            </a:r>
          </a:p>
          <a:p>
            <a:pPr indent="-317500" lvl="0" marL="457200" rtl="0" algn="l">
              <a:spcBef>
                <a:spcPts val="0"/>
              </a:spcBef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Dolor en la parte superior derecha o central del abdomen.</a:t>
            </a:r>
          </a:p>
          <a:p>
            <a:pPr indent="-317500" lvl="0" marL="457200" rtl="0" algn="l">
              <a:spcBef>
                <a:spcPts val="0"/>
              </a:spcBef>
              <a:buClr>
                <a:srgbClr val="444444"/>
              </a:buClr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Fiebre</a:t>
            </a:r>
          </a:p>
          <a:p>
            <a:pPr indent="-317500" lvl="0" marL="457200" rtl="0" algn="l">
              <a:spcBef>
                <a:spcPts val="0"/>
              </a:spcBef>
              <a:buClr>
                <a:srgbClr val="444444"/>
              </a:buClr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Ictericia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DIAGNOSTICO:</a:t>
            </a:r>
          </a:p>
          <a:p>
            <a:pPr indent="-317500" lvl="0" marL="457200" rtl="0" algn="l">
              <a:spcBef>
                <a:spcPts val="0"/>
              </a:spcBef>
              <a:buClr>
                <a:srgbClr val="444444"/>
              </a:buClr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Cálculos biliares + ictericia + dolor biliar + colédoco dilatado.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TRATAMIENTO:</a:t>
            </a:r>
          </a:p>
          <a:p>
            <a:pPr indent="-317500" lvl="0" marL="457200" algn="l">
              <a:spcBef>
                <a:spcPts val="0"/>
              </a:spcBef>
              <a:buClr>
                <a:srgbClr val="444444"/>
              </a:buClr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Esfinterotomía con eliminación ductual de los cálculos + colecistectomía laparoscópica.</a:t>
            </a:r>
          </a:p>
        </p:txBody>
      </p:sp>
      <p:sp>
        <p:nvSpPr>
          <p:cNvPr id="699" name="Shape 69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0" name="Shape 7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3000" y="724200"/>
            <a:ext cx="3810000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 txBox="1"/>
          <p:nvPr>
            <p:ph type="title"/>
          </p:nvPr>
        </p:nvSpPr>
        <p:spPr>
          <a:xfrm>
            <a:off x="265500" y="244950"/>
            <a:ext cx="4045200" cy="1271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s" sz="1800" u="sng">
                <a:latin typeface="Arial"/>
                <a:ea typeface="Arial"/>
                <a:cs typeface="Arial"/>
                <a:sym typeface="Arial"/>
              </a:rPr>
              <a:t>Colangitis</a:t>
            </a:r>
          </a:p>
          <a:p>
            <a:pPr lvl="0">
              <a:spcBef>
                <a:spcPts val="0"/>
              </a:spcBef>
              <a:buNone/>
            </a:pPr>
            <a:r>
              <a:rPr b="0" lang="es" sz="1800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 una infección los conductos biliares.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Shape 706"/>
          <p:cNvSpPr txBox="1"/>
          <p:nvPr>
            <p:ph idx="1" type="subTitle"/>
          </p:nvPr>
        </p:nvSpPr>
        <p:spPr>
          <a:xfrm>
            <a:off x="265500" y="1306274"/>
            <a:ext cx="4045200" cy="3580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s" sz="1400"/>
              <a:t>CAUSAS: </a:t>
            </a: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por una infección bacteriana.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SINTOMAS: </a:t>
            </a:r>
          </a:p>
          <a:p>
            <a:pPr indent="-317500" lvl="0" marL="457200" rtl="0" algn="l">
              <a:spcBef>
                <a:spcPts val="0"/>
              </a:spcBef>
              <a:buClr>
                <a:srgbClr val="444444"/>
              </a:buClr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Triada de Charcot: fiebre, dolor en epigastrio o CSD e ictericia.</a:t>
            </a:r>
          </a:p>
          <a:p>
            <a:pPr indent="-317500" lvl="0" marL="457200" rtl="0" algn="l">
              <a:spcBef>
                <a:spcPts val="0"/>
              </a:spcBef>
              <a:buClr>
                <a:srgbClr val="444444"/>
              </a:buClr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Orina oscura y heces de color arcilla.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  <a:p>
            <a:pPr lvl="0" rtl="0" algn="l">
              <a:spcBef>
                <a:spcPts val="0"/>
              </a:spcBef>
              <a:buNone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DIAGNÓSTICO: </a:t>
            </a:r>
          </a:p>
          <a:p>
            <a:pPr indent="-317500" lvl="0" marL="457200" rtl="0" algn="l">
              <a:spcBef>
                <a:spcPts val="0"/>
              </a:spcBef>
              <a:buClr>
                <a:srgbClr val="444444"/>
              </a:buClr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Ecografía abdominal.</a:t>
            </a:r>
          </a:p>
          <a:p>
            <a:pPr indent="-317500" lvl="0" marL="457200" rtl="0" algn="l">
              <a:spcBef>
                <a:spcPts val="0"/>
              </a:spcBef>
              <a:buClr>
                <a:srgbClr val="444444"/>
              </a:buClr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Leucocitosis, hiperbilirrubinemia.</a:t>
            </a:r>
          </a:p>
          <a:p>
            <a:pPr indent="-317500" lvl="0" marL="457200" rtl="0" algn="l">
              <a:spcBef>
                <a:spcPts val="0"/>
              </a:spcBef>
              <a:buClr>
                <a:srgbClr val="444444"/>
              </a:buClr>
              <a:buSzPct val="100000"/>
              <a:buChar char="●"/>
            </a:pPr>
            <a:r>
              <a:rPr lang="es" sz="1400">
                <a:solidFill>
                  <a:srgbClr val="444444"/>
                </a:solidFill>
                <a:highlight>
                  <a:srgbClr val="FFFFFF"/>
                </a:highlight>
              </a:rPr>
              <a:t>Colangiografía.</a:t>
            </a:r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444444"/>
              </a:solidFill>
              <a:highlight>
                <a:srgbClr val="FFFFFF"/>
              </a:highlight>
            </a:endParaRPr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9500" y="775600"/>
            <a:ext cx="3837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